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2" r:id="rId3"/>
    <p:sldId id="273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D8514-83B2-43DC-8258-21FD8A79FF46}" type="doc">
      <dgm:prSet loTypeId="urn:microsoft.com/office/officeart/2005/8/layout/vList3" loCatId="list" qsTypeId="urn:microsoft.com/office/officeart/2005/8/quickstyle/simple2" qsCatId="simple" csTypeId="urn:microsoft.com/office/officeart/2005/8/colors/accent1_1" csCatId="accent1" phldr="1"/>
      <dgm:spPr/>
    </dgm:pt>
    <dgm:pt modelId="{09A1C727-2AEF-4DBB-95F3-DCB847F052BF}">
      <dgm:prSet phldrT="[Text]" custT="1"/>
      <dgm:spPr/>
      <dgm:t>
        <a:bodyPr/>
        <a:lstStyle/>
        <a:p>
          <a:pPr>
            <a:lnSpc>
              <a:spcPts val="1000"/>
            </a:lnSpc>
          </a:pPr>
          <a:r>
            <a:rPr lang="en-US" sz="1800" b="1" i="0" dirty="0"/>
            <a:t>Rachel Turney</a:t>
          </a:r>
        </a:p>
        <a:p>
          <a:pPr>
            <a:lnSpc>
              <a:spcPts val="1000"/>
            </a:lnSpc>
          </a:pPr>
          <a:r>
            <a:rPr lang="en-US" sz="1200" b="0" i="0" dirty="0"/>
            <a:t>Financial Analyst </a:t>
          </a:r>
        </a:p>
        <a:p>
          <a:pPr>
            <a:lnSpc>
              <a:spcPts val="1000"/>
            </a:lnSpc>
          </a:pPr>
          <a:r>
            <a:rPr lang="en-US" sz="1400" b="0" i="0" dirty="0"/>
            <a:t>Ext . 6386</a:t>
          </a:r>
          <a:endParaRPr lang="en-US" sz="1400" dirty="0"/>
        </a:p>
      </dgm:t>
    </dgm:pt>
    <dgm:pt modelId="{7FBB4DA5-6F25-4A52-BB2D-CC02D5628B5E}" type="parTrans" cxnId="{79CB950B-39B5-46D1-B4D9-A86EBBD4E47E}">
      <dgm:prSet/>
      <dgm:spPr/>
      <dgm:t>
        <a:bodyPr/>
        <a:lstStyle/>
        <a:p>
          <a:endParaRPr lang="en-US"/>
        </a:p>
      </dgm:t>
    </dgm:pt>
    <dgm:pt modelId="{D66FAAFD-056E-4D88-BEE8-707824D0237F}" type="sibTrans" cxnId="{79CB950B-39B5-46D1-B4D9-A86EBBD4E47E}">
      <dgm:prSet/>
      <dgm:spPr/>
      <dgm:t>
        <a:bodyPr/>
        <a:lstStyle/>
        <a:p>
          <a:endParaRPr lang="en-US"/>
        </a:p>
      </dgm:t>
    </dgm:pt>
    <dgm:pt modelId="{CC538030-34A5-4840-A3C0-4E3CB791414D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5B9BD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06996" tIns="68580" rIns="128016" bIns="68580" numCol="1" spcCol="1270" anchor="ctr" anchorCtr="0"/>
        <a:lstStyle/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Beckie Quach</a:t>
          </a:r>
        </a:p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Financial Analyst</a:t>
          </a:r>
        </a:p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Ext. 2664</a:t>
          </a:r>
        </a:p>
      </dgm:t>
    </dgm:pt>
    <dgm:pt modelId="{3A12B7FA-D0F5-4CB5-81B9-C1B32EB5EF29}" type="parTrans" cxnId="{C30475C7-664D-4AFE-AC16-2E23F0384E6C}">
      <dgm:prSet/>
      <dgm:spPr/>
      <dgm:t>
        <a:bodyPr/>
        <a:lstStyle/>
        <a:p>
          <a:endParaRPr lang="en-US"/>
        </a:p>
      </dgm:t>
    </dgm:pt>
    <dgm:pt modelId="{27E3301E-EF4C-4DD7-9761-318E9436AD66}" type="sibTrans" cxnId="{C30475C7-664D-4AFE-AC16-2E23F0384E6C}">
      <dgm:prSet/>
      <dgm:spPr/>
      <dgm:t>
        <a:bodyPr/>
        <a:lstStyle/>
        <a:p>
          <a:endParaRPr lang="en-US"/>
        </a:p>
      </dgm:t>
    </dgm:pt>
    <dgm:pt modelId="{BA837BC5-6E83-48E8-995E-88E80F338AF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i="0" dirty="0"/>
            <a:t>Eva Burnett</a:t>
          </a:r>
          <a:endParaRPr lang="en-US" sz="1600" b="1" i="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0" i="0" dirty="0"/>
            <a:t>Sr. Budget Director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0" i="0" dirty="0"/>
            <a:t>Ext. 6387</a:t>
          </a:r>
          <a:endParaRPr lang="en-US" sz="1100" b="0" i="0" dirty="0"/>
        </a:p>
      </dgm:t>
    </dgm:pt>
    <dgm:pt modelId="{C7171383-1792-4847-8A9A-66A6E3A66BC8}" type="parTrans" cxnId="{E8C0961D-BFD6-48BC-A0BF-24893652B9AC}">
      <dgm:prSet/>
      <dgm:spPr/>
      <dgm:t>
        <a:bodyPr/>
        <a:lstStyle/>
        <a:p>
          <a:endParaRPr lang="en-US"/>
        </a:p>
      </dgm:t>
    </dgm:pt>
    <dgm:pt modelId="{17B4DB24-160C-4079-9162-3D1641615E38}" type="sibTrans" cxnId="{E8C0961D-BFD6-48BC-A0BF-24893652B9AC}">
      <dgm:prSet/>
      <dgm:spPr/>
      <dgm:t>
        <a:bodyPr/>
        <a:lstStyle/>
        <a:p>
          <a:endParaRPr lang="en-US"/>
        </a:p>
      </dgm:t>
    </dgm:pt>
    <dgm:pt modelId="{3E91A802-69E5-480D-ADF5-B58A646A8C79}" type="pres">
      <dgm:prSet presAssocID="{8EAD8514-83B2-43DC-8258-21FD8A79FF46}" presName="linearFlow" presStyleCnt="0">
        <dgm:presLayoutVars>
          <dgm:dir/>
          <dgm:resizeHandles val="exact"/>
        </dgm:presLayoutVars>
      </dgm:prSet>
      <dgm:spPr/>
    </dgm:pt>
    <dgm:pt modelId="{6CBCBD78-A2D5-40AA-9222-62D4DEF88D8C}" type="pres">
      <dgm:prSet presAssocID="{BA837BC5-6E83-48E8-995E-88E80F338AF0}" presName="composite" presStyleCnt="0"/>
      <dgm:spPr/>
    </dgm:pt>
    <dgm:pt modelId="{DED60D19-4611-4859-8AC8-01F6BA3DF844}" type="pres">
      <dgm:prSet presAssocID="{BA837BC5-6E83-48E8-995E-88E80F338AF0}" presName="imgShp" presStyleLbl="fgImgPlace1" presStyleIdx="0" presStyleCnt="3" custScaleX="113202" custScaleY="116950" custLinFactNeighborX="-1903" custLinFactNeighborY="1038"/>
      <dgm:spPr>
        <a:blipFill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7762D782-7697-4970-8FE8-855E1529425D}" type="pres">
      <dgm:prSet presAssocID="{BA837BC5-6E83-48E8-995E-88E80F338AF0}" presName="txShp" presStyleLbl="node1" presStyleIdx="0" presStyleCnt="3" custScaleY="117946">
        <dgm:presLayoutVars>
          <dgm:bulletEnabled val="1"/>
        </dgm:presLayoutVars>
      </dgm:prSet>
      <dgm:spPr/>
    </dgm:pt>
    <dgm:pt modelId="{7DB35135-83E5-4994-B875-8F146F9E18A1}" type="pres">
      <dgm:prSet presAssocID="{17B4DB24-160C-4079-9162-3D1641615E38}" presName="spacing" presStyleCnt="0"/>
      <dgm:spPr/>
    </dgm:pt>
    <dgm:pt modelId="{F981AB11-7094-4FDF-A0FF-403F61FA3092}" type="pres">
      <dgm:prSet presAssocID="{CC538030-34A5-4840-A3C0-4E3CB791414D}" presName="composite" presStyleCnt="0"/>
      <dgm:spPr/>
    </dgm:pt>
    <dgm:pt modelId="{13E747A1-818D-4C2D-A016-2359F19E18EB}" type="pres">
      <dgm:prSet presAssocID="{CC538030-34A5-4840-A3C0-4E3CB791414D}" presName="imgShp" presStyleLbl="fgImgPlace1" presStyleIdx="1" presStyleCnt="3" custScaleX="113051" custScaleY="11695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E5E9EEB4-EF96-4EED-8EA6-655CB654D2A7}" type="pres">
      <dgm:prSet presAssocID="{CC538030-34A5-4840-A3C0-4E3CB791414D}" presName="txShp" presStyleLbl="node1" presStyleIdx="1" presStyleCnt="3" custScaleY="116788" custLinFactNeighborX="-344" custLinFactNeighborY="-3067">
        <dgm:presLayoutVars>
          <dgm:bulletEnabled val="1"/>
        </dgm:presLayoutVars>
      </dgm:prSet>
      <dgm:spPr>
        <a:xfrm rot="10800000">
          <a:off x="1159647" y="1046834"/>
          <a:ext cx="3814386" cy="696180"/>
        </a:xfrm>
        <a:prstGeom prst="homePlate">
          <a:avLst/>
        </a:prstGeom>
      </dgm:spPr>
    </dgm:pt>
    <dgm:pt modelId="{F444A02F-53CF-43BB-9721-193B65825E68}" type="pres">
      <dgm:prSet presAssocID="{27E3301E-EF4C-4DD7-9761-318E9436AD66}" presName="spacing" presStyleCnt="0"/>
      <dgm:spPr/>
    </dgm:pt>
    <dgm:pt modelId="{629772A8-74F0-48E9-B491-168296639C7A}" type="pres">
      <dgm:prSet presAssocID="{09A1C727-2AEF-4DBB-95F3-DCB847F052BF}" presName="composite" presStyleCnt="0"/>
      <dgm:spPr/>
    </dgm:pt>
    <dgm:pt modelId="{F3BA01D8-DC96-43B8-9F6C-B76C997F39FC}" type="pres">
      <dgm:prSet presAssocID="{09A1C727-2AEF-4DBB-95F3-DCB847F052BF}" presName="imgShp" presStyleLbl="fgImgPlace1" presStyleIdx="2" presStyleCnt="3" custScaleX="113810" custScaleY="118211" custLinFactNeighborX="1027" custLinFactNeighborY="115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D4E869DC-952D-4DE9-B5F9-A3DDCD813DA2}" type="pres">
      <dgm:prSet presAssocID="{09A1C727-2AEF-4DBB-95F3-DCB847F052BF}" presName="txShp" presStyleLbl="node1" presStyleIdx="2" presStyleCnt="3" custScaleY="108492">
        <dgm:presLayoutVars>
          <dgm:bulletEnabled val="1"/>
        </dgm:presLayoutVars>
      </dgm:prSet>
      <dgm:spPr/>
    </dgm:pt>
  </dgm:ptLst>
  <dgm:cxnLst>
    <dgm:cxn modelId="{79CB950B-39B5-46D1-B4D9-A86EBBD4E47E}" srcId="{8EAD8514-83B2-43DC-8258-21FD8A79FF46}" destId="{09A1C727-2AEF-4DBB-95F3-DCB847F052BF}" srcOrd="2" destOrd="0" parTransId="{7FBB4DA5-6F25-4A52-BB2D-CC02D5628B5E}" sibTransId="{D66FAAFD-056E-4D88-BEE8-707824D0237F}"/>
    <dgm:cxn modelId="{E8C0961D-BFD6-48BC-A0BF-24893652B9AC}" srcId="{8EAD8514-83B2-43DC-8258-21FD8A79FF46}" destId="{BA837BC5-6E83-48E8-995E-88E80F338AF0}" srcOrd="0" destOrd="0" parTransId="{C7171383-1792-4847-8A9A-66A6E3A66BC8}" sibTransId="{17B4DB24-160C-4079-9162-3D1641615E38}"/>
    <dgm:cxn modelId="{8A278042-A5FA-4752-868D-316039C524D8}" type="presOf" srcId="{09A1C727-2AEF-4DBB-95F3-DCB847F052BF}" destId="{D4E869DC-952D-4DE9-B5F9-A3DDCD813DA2}" srcOrd="0" destOrd="0" presId="urn:microsoft.com/office/officeart/2005/8/layout/vList3"/>
    <dgm:cxn modelId="{5B094164-7D5F-4C56-AEE6-67EF86635E46}" type="presOf" srcId="{8EAD8514-83B2-43DC-8258-21FD8A79FF46}" destId="{3E91A802-69E5-480D-ADF5-B58A646A8C79}" srcOrd="0" destOrd="0" presId="urn:microsoft.com/office/officeart/2005/8/layout/vList3"/>
    <dgm:cxn modelId="{10C9714C-800C-4B71-AF57-63E0541FD3DB}" type="presOf" srcId="{BA837BC5-6E83-48E8-995E-88E80F338AF0}" destId="{7762D782-7697-4970-8FE8-855E1529425D}" srcOrd="0" destOrd="0" presId="urn:microsoft.com/office/officeart/2005/8/layout/vList3"/>
    <dgm:cxn modelId="{C30475C7-664D-4AFE-AC16-2E23F0384E6C}" srcId="{8EAD8514-83B2-43DC-8258-21FD8A79FF46}" destId="{CC538030-34A5-4840-A3C0-4E3CB791414D}" srcOrd="1" destOrd="0" parTransId="{3A12B7FA-D0F5-4CB5-81B9-C1B32EB5EF29}" sibTransId="{27E3301E-EF4C-4DD7-9761-318E9436AD66}"/>
    <dgm:cxn modelId="{30D3EFF4-399C-490D-BC12-9B92E8CC0BB8}" type="presOf" srcId="{CC538030-34A5-4840-A3C0-4E3CB791414D}" destId="{E5E9EEB4-EF96-4EED-8EA6-655CB654D2A7}" srcOrd="0" destOrd="0" presId="urn:microsoft.com/office/officeart/2005/8/layout/vList3"/>
    <dgm:cxn modelId="{5FE60AD7-0ACC-4BE6-BE17-B919F80B99A1}" type="presParOf" srcId="{3E91A802-69E5-480D-ADF5-B58A646A8C79}" destId="{6CBCBD78-A2D5-40AA-9222-62D4DEF88D8C}" srcOrd="0" destOrd="0" presId="urn:microsoft.com/office/officeart/2005/8/layout/vList3"/>
    <dgm:cxn modelId="{C66CF02B-B851-4658-A982-AB1267A03D20}" type="presParOf" srcId="{6CBCBD78-A2D5-40AA-9222-62D4DEF88D8C}" destId="{DED60D19-4611-4859-8AC8-01F6BA3DF844}" srcOrd="0" destOrd="0" presId="urn:microsoft.com/office/officeart/2005/8/layout/vList3"/>
    <dgm:cxn modelId="{6E12EEFB-D207-4676-BAC4-B602967ED839}" type="presParOf" srcId="{6CBCBD78-A2D5-40AA-9222-62D4DEF88D8C}" destId="{7762D782-7697-4970-8FE8-855E1529425D}" srcOrd="1" destOrd="0" presId="urn:microsoft.com/office/officeart/2005/8/layout/vList3"/>
    <dgm:cxn modelId="{854186AA-5022-46BA-8853-031A40265920}" type="presParOf" srcId="{3E91A802-69E5-480D-ADF5-B58A646A8C79}" destId="{7DB35135-83E5-4994-B875-8F146F9E18A1}" srcOrd="1" destOrd="0" presId="urn:microsoft.com/office/officeart/2005/8/layout/vList3"/>
    <dgm:cxn modelId="{0CFFB73D-F1CA-41FD-8CBC-A4BDCD51D134}" type="presParOf" srcId="{3E91A802-69E5-480D-ADF5-B58A646A8C79}" destId="{F981AB11-7094-4FDF-A0FF-403F61FA3092}" srcOrd="2" destOrd="0" presId="urn:microsoft.com/office/officeart/2005/8/layout/vList3"/>
    <dgm:cxn modelId="{1C3FDC98-74C5-42EF-9AD5-E893FFAAB739}" type="presParOf" srcId="{F981AB11-7094-4FDF-A0FF-403F61FA3092}" destId="{13E747A1-818D-4C2D-A016-2359F19E18EB}" srcOrd="0" destOrd="0" presId="urn:microsoft.com/office/officeart/2005/8/layout/vList3"/>
    <dgm:cxn modelId="{41525A22-86CA-4624-8BBA-C4418D6D7B14}" type="presParOf" srcId="{F981AB11-7094-4FDF-A0FF-403F61FA3092}" destId="{E5E9EEB4-EF96-4EED-8EA6-655CB654D2A7}" srcOrd="1" destOrd="0" presId="urn:microsoft.com/office/officeart/2005/8/layout/vList3"/>
    <dgm:cxn modelId="{83CDA340-36E3-440F-9F16-D7A1358C0664}" type="presParOf" srcId="{3E91A802-69E5-480D-ADF5-B58A646A8C79}" destId="{F444A02F-53CF-43BB-9721-193B65825E68}" srcOrd="3" destOrd="0" presId="urn:microsoft.com/office/officeart/2005/8/layout/vList3"/>
    <dgm:cxn modelId="{D86E222E-6E0A-461B-B155-2AA59FF029CA}" type="presParOf" srcId="{3E91A802-69E5-480D-ADF5-B58A646A8C79}" destId="{629772A8-74F0-48E9-B491-168296639C7A}" srcOrd="4" destOrd="0" presId="urn:microsoft.com/office/officeart/2005/8/layout/vList3"/>
    <dgm:cxn modelId="{F054C5D7-2656-49B1-A3E1-36E7993A262A}" type="presParOf" srcId="{629772A8-74F0-48E9-B491-168296639C7A}" destId="{F3BA01D8-DC96-43B8-9F6C-B76C997F39FC}" srcOrd="0" destOrd="0" presId="urn:microsoft.com/office/officeart/2005/8/layout/vList3"/>
    <dgm:cxn modelId="{DC7F194A-D267-4553-AF87-739BF431D2ED}" type="presParOf" srcId="{629772A8-74F0-48E9-B491-168296639C7A}" destId="{D4E869DC-952D-4DE9-B5F9-A3DDCD813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AD8514-83B2-43DC-8258-21FD8A79FF46}" type="doc">
      <dgm:prSet loTypeId="urn:microsoft.com/office/officeart/2005/8/layout/vList3" loCatId="list" qsTypeId="urn:microsoft.com/office/officeart/2005/8/quickstyle/simple2" qsCatId="simple" csTypeId="urn:microsoft.com/office/officeart/2005/8/colors/accent1_1" csCatId="accent1" phldr="1"/>
      <dgm:spPr/>
    </dgm:pt>
    <dgm:pt modelId="{09A1C727-2AEF-4DBB-95F3-DCB847F052BF}">
      <dgm:prSet phldrT="[Text]" custT="1"/>
      <dgm:spPr/>
      <dgm:t>
        <a:bodyPr/>
        <a:lstStyle/>
        <a:p>
          <a:pPr>
            <a:lnSpc>
              <a:spcPts val="1000"/>
            </a:lnSpc>
          </a:pPr>
          <a:r>
            <a:rPr lang="en-US" sz="1800" b="1" i="0" dirty="0"/>
            <a:t>Kassey Martin</a:t>
          </a:r>
        </a:p>
        <a:p>
          <a:pPr>
            <a:lnSpc>
              <a:spcPts val="1000"/>
            </a:lnSpc>
          </a:pPr>
          <a:r>
            <a:rPr lang="en-US" sz="1200" b="0" i="0" dirty="0"/>
            <a:t>Financial Analyst </a:t>
          </a:r>
        </a:p>
        <a:p>
          <a:pPr>
            <a:lnSpc>
              <a:spcPts val="1000"/>
            </a:lnSpc>
          </a:pPr>
          <a:r>
            <a:rPr lang="en-US" sz="1400" b="0" i="0" dirty="0"/>
            <a:t>Ext . 6221</a:t>
          </a:r>
          <a:endParaRPr lang="en-US" sz="1400" dirty="0"/>
        </a:p>
      </dgm:t>
    </dgm:pt>
    <dgm:pt modelId="{7FBB4DA5-6F25-4A52-BB2D-CC02D5628B5E}" type="parTrans" cxnId="{79CB950B-39B5-46D1-B4D9-A86EBBD4E47E}">
      <dgm:prSet/>
      <dgm:spPr/>
      <dgm:t>
        <a:bodyPr/>
        <a:lstStyle/>
        <a:p>
          <a:endParaRPr lang="en-US"/>
        </a:p>
      </dgm:t>
    </dgm:pt>
    <dgm:pt modelId="{D66FAAFD-056E-4D88-BEE8-707824D0237F}" type="sibTrans" cxnId="{79CB950B-39B5-46D1-B4D9-A86EBBD4E47E}">
      <dgm:prSet/>
      <dgm:spPr/>
      <dgm:t>
        <a:bodyPr/>
        <a:lstStyle/>
        <a:p>
          <a:endParaRPr lang="en-US"/>
        </a:p>
      </dgm:t>
    </dgm:pt>
    <dgm:pt modelId="{CC538030-34A5-4840-A3C0-4E3CB791414D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5B9BD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306996" tIns="68580" rIns="128016" bIns="68580" numCol="1" spcCol="1270" anchor="ctr" anchorCtr="0"/>
        <a:lstStyle/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Raphael Chellan</a:t>
          </a:r>
        </a:p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Financial Analyst</a:t>
          </a:r>
        </a:p>
        <a:p>
          <a:pPr marL="0"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Ext. 4810</a:t>
          </a:r>
        </a:p>
      </dgm:t>
    </dgm:pt>
    <dgm:pt modelId="{3A12B7FA-D0F5-4CB5-81B9-C1B32EB5EF29}" type="parTrans" cxnId="{C30475C7-664D-4AFE-AC16-2E23F0384E6C}">
      <dgm:prSet/>
      <dgm:spPr/>
      <dgm:t>
        <a:bodyPr/>
        <a:lstStyle/>
        <a:p>
          <a:endParaRPr lang="en-US"/>
        </a:p>
      </dgm:t>
    </dgm:pt>
    <dgm:pt modelId="{27E3301E-EF4C-4DD7-9761-318E9436AD66}" type="sibTrans" cxnId="{C30475C7-664D-4AFE-AC16-2E23F0384E6C}">
      <dgm:prSet/>
      <dgm:spPr/>
      <dgm:t>
        <a:bodyPr/>
        <a:lstStyle/>
        <a:p>
          <a:endParaRPr lang="en-US"/>
        </a:p>
      </dgm:t>
    </dgm:pt>
    <dgm:pt modelId="{BA837BC5-6E83-48E8-995E-88E80F338AF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i="0" dirty="0"/>
            <a:t>Amber Andrews</a:t>
          </a:r>
          <a:endParaRPr lang="en-US" sz="1600" b="1" i="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0" i="0" dirty="0"/>
            <a:t>Asst Budget Director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0" i="0" dirty="0"/>
            <a:t>Ext. 4331</a:t>
          </a:r>
          <a:endParaRPr lang="en-US" sz="1100" b="0" i="0" dirty="0"/>
        </a:p>
      </dgm:t>
    </dgm:pt>
    <dgm:pt modelId="{C7171383-1792-4847-8A9A-66A6E3A66BC8}" type="parTrans" cxnId="{E8C0961D-BFD6-48BC-A0BF-24893652B9AC}">
      <dgm:prSet/>
      <dgm:spPr/>
      <dgm:t>
        <a:bodyPr/>
        <a:lstStyle/>
        <a:p>
          <a:endParaRPr lang="en-US"/>
        </a:p>
      </dgm:t>
    </dgm:pt>
    <dgm:pt modelId="{17B4DB24-160C-4079-9162-3D1641615E38}" type="sibTrans" cxnId="{E8C0961D-BFD6-48BC-A0BF-24893652B9AC}">
      <dgm:prSet/>
      <dgm:spPr/>
      <dgm:t>
        <a:bodyPr/>
        <a:lstStyle/>
        <a:p>
          <a:endParaRPr lang="en-US"/>
        </a:p>
      </dgm:t>
    </dgm:pt>
    <dgm:pt modelId="{3E91A802-69E5-480D-ADF5-B58A646A8C79}" type="pres">
      <dgm:prSet presAssocID="{8EAD8514-83B2-43DC-8258-21FD8A79FF46}" presName="linearFlow" presStyleCnt="0">
        <dgm:presLayoutVars>
          <dgm:dir/>
          <dgm:resizeHandles val="exact"/>
        </dgm:presLayoutVars>
      </dgm:prSet>
      <dgm:spPr/>
    </dgm:pt>
    <dgm:pt modelId="{6CBCBD78-A2D5-40AA-9222-62D4DEF88D8C}" type="pres">
      <dgm:prSet presAssocID="{BA837BC5-6E83-48E8-995E-88E80F338AF0}" presName="composite" presStyleCnt="0"/>
      <dgm:spPr/>
    </dgm:pt>
    <dgm:pt modelId="{DED60D19-4611-4859-8AC8-01F6BA3DF844}" type="pres">
      <dgm:prSet presAssocID="{BA837BC5-6E83-48E8-995E-88E80F338AF0}" presName="imgShp" presStyleLbl="fgImgPlace1" presStyleIdx="0" presStyleCnt="3" custScaleX="113202" custScaleY="116950" custLinFactNeighborX="-1903" custLinFactNeighborY="1038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7762D782-7697-4970-8FE8-855E1529425D}" type="pres">
      <dgm:prSet presAssocID="{BA837BC5-6E83-48E8-995E-88E80F338AF0}" presName="txShp" presStyleLbl="node1" presStyleIdx="0" presStyleCnt="3" custScaleY="117946">
        <dgm:presLayoutVars>
          <dgm:bulletEnabled val="1"/>
        </dgm:presLayoutVars>
      </dgm:prSet>
      <dgm:spPr/>
    </dgm:pt>
    <dgm:pt modelId="{7DB35135-83E5-4994-B875-8F146F9E18A1}" type="pres">
      <dgm:prSet presAssocID="{17B4DB24-160C-4079-9162-3D1641615E38}" presName="spacing" presStyleCnt="0"/>
      <dgm:spPr/>
    </dgm:pt>
    <dgm:pt modelId="{F981AB11-7094-4FDF-A0FF-403F61FA3092}" type="pres">
      <dgm:prSet presAssocID="{CC538030-34A5-4840-A3C0-4E3CB791414D}" presName="composite" presStyleCnt="0"/>
      <dgm:spPr/>
    </dgm:pt>
    <dgm:pt modelId="{13E747A1-818D-4C2D-A016-2359F19E18EB}" type="pres">
      <dgm:prSet presAssocID="{CC538030-34A5-4840-A3C0-4E3CB791414D}" presName="imgShp" presStyleLbl="fgImgPlace1" presStyleIdx="1" presStyleCnt="3" custScaleX="113051" custScaleY="116950"/>
      <dgm:spPr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E5E9EEB4-EF96-4EED-8EA6-655CB654D2A7}" type="pres">
      <dgm:prSet presAssocID="{CC538030-34A5-4840-A3C0-4E3CB791414D}" presName="txShp" presStyleLbl="node1" presStyleIdx="1" presStyleCnt="3" custScaleY="116788" custLinFactNeighborX="-344" custLinFactNeighborY="-3067">
        <dgm:presLayoutVars>
          <dgm:bulletEnabled val="1"/>
        </dgm:presLayoutVars>
      </dgm:prSet>
      <dgm:spPr>
        <a:xfrm rot="10800000">
          <a:off x="1159647" y="1046834"/>
          <a:ext cx="3814386" cy="696180"/>
        </a:xfrm>
        <a:prstGeom prst="homePlate">
          <a:avLst/>
        </a:prstGeom>
      </dgm:spPr>
    </dgm:pt>
    <dgm:pt modelId="{F444A02F-53CF-43BB-9721-193B65825E68}" type="pres">
      <dgm:prSet presAssocID="{27E3301E-EF4C-4DD7-9761-318E9436AD66}" presName="spacing" presStyleCnt="0"/>
      <dgm:spPr/>
    </dgm:pt>
    <dgm:pt modelId="{629772A8-74F0-48E9-B491-168296639C7A}" type="pres">
      <dgm:prSet presAssocID="{09A1C727-2AEF-4DBB-95F3-DCB847F052BF}" presName="composite" presStyleCnt="0"/>
      <dgm:spPr/>
    </dgm:pt>
    <dgm:pt modelId="{F3BA01D8-DC96-43B8-9F6C-B76C997F39FC}" type="pres">
      <dgm:prSet presAssocID="{09A1C727-2AEF-4DBB-95F3-DCB847F052BF}" presName="imgShp" presStyleLbl="fgImgPlace1" presStyleIdx="2" presStyleCnt="3" custScaleX="113810" custScaleY="118211" custLinFactNeighborX="1027" custLinFactNeighborY="1157"/>
      <dgm:spPr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</dgm:spPr>
    </dgm:pt>
    <dgm:pt modelId="{D4E869DC-952D-4DE9-B5F9-A3DDCD813DA2}" type="pres">
      <dgm:prSet presAssocID="{09A1C727-2AEF-4DBB-95F3-DCB847F052BF}" presName="txShp" presStyleLbl="node1" presStyleIdx="2" presStyleCnt="3" custScaleY="108492">
        <dgm:presLayoutVars>
          <dgm:bulletEnabled val="1"/>
        </dgm:presLayoutVars>
      </dgm:prSet>
      <dgm:spPr/>
    </dgm:pt>
  </dgm:ptLst>
  <dgm:cxnLst>
    <dgm:cxn modelId="{79CB950B-39B5-46D1-B4D9-A86EBBD4E47E}" srcId="{8EAD8514-83B2-43DC-8258-21FD8A79FF46}" destId="{09A1C727-2AEF-4DBB-95F3-DCB847F052BF}" srcOrd="2" destOrd="0" parTransId="{7FBB4DA5-6F25-4A52-BB2D-CC02D5628B5E}" sibTransId="{D66FAAFD-056E-4D88-BEE8-707824D0237F}"/>
    <dgm:cxn modelId="{E8C0961D-BFD6-48BC-A0BF-24893652B9AC}" srcId="{8EAD8514-83B2-43DC-8258-21FD8A79FF46}" destId="{BA837BC5-6E83-48E8-995E-88E80F338AF0}" srcOrd="0" destOrd="0" parTransId="{C7171383-1792-4847-8A9A-66A6E3A66BC8}" sibTransId="{17B4DB24-160C-4079-9162-3D1641615E38}"/>
    <dgm:cxn modelId="{8A278042-A5FA-4752-868D-316039C524D8}" type="presOf" srcId="{09A1C727-2AEF-4DBB-95F3-DCB847F052BF}" destId="{D4E869DC-952D-4DE9-B5F9-A3DDCD813DA2}" srcOrd="0" destOrd="0" presId="urn:microsoft.com/office/officeart/2005/8/layout/vList3"/>
    <dgm:cxn modelId="{5B094164-7D5F-4C56-AEE6-67EF86635E46}" type="presOf" srcId="{8EAD8514-83B2-43DC-8258-21FD8A79FF46}" destId="{3E91A802-69E5-480D-ADF5-B58A646A8C79}" srcOrd="0" destOrd="0" presId="urn:microsoft.com/office/officeart/2005/8/layout/vList3"/>
    <dgm:cxn modelId="{10C9714C-800C-4B71-AF57-63E0541FD3DB}" type="presOf" srcId="{BA837BC5-6E83-48E8-995E-88E80F338AF0}" destId="{7762D782-7697-4970-8FE8-855E1529425D}" srcOrd="0" destOrd="0" presId="urn:microsoft.com/office/officeart/2005/8/layout/vList3"/>
    <dgm:cxn modelId="{C30475C7-664D-4AFE-AC16-2E23F0384E6C}" srcId="{8EAD8514-83B2-43DC-8258-21FD8A79FF46}" destId="{CC538030-34A5-4840-A3C0-4E3CB791414D}" srcOrd="1" destOrd="0" parTransId="{3A12B7FA-D0F5-4CB5-81B9-C1B32EB5EF29}" sibTransId="{27E3301E-EF4C-4DD7-9761-318E9436AD66}"/>
    <dgm:cxn modelId="{30D3EFF4-399C-490D-BC12-9B92E8CC0BB8}" type="presOf" srcId="{CC538030-34A5-4840-A3C0-4E3CB791414D}" destId="{E5E9EEB4-EF96-4EED-8EA6-655CB654D2A7}" srcOrd="0" destOrd="0" presId="urn:microsoft.com/office/officeart/2005/8/layout/vList3"/>
    <dgm:cxn modelId="{5FE60AD7-0ACC-4BE6-BE17-B919F80B99A1}" type="presParOf" srcId="{3E91A802-69E5-480D-ADF5-B58A646A8C79}" destId="{6CBCBD78-A2D5-40AA-9222-62D4DEF88D8C}" srcOrd="0" destOrd="0" presId="urn:microsoft.com/office/officeart/2005/8/layout/vList3"/>
    <dgm:cxn modelId="{C66CF02B-B851-4658-A982-AB1267A03D20}" type="presParOf" srcId="{6CBCBD78-A2D5-40AA-9222-62D4DEF88D8C}" destId="{DED60D19-4611-4859-8AC8-01F6BA3DF844}" srcOrd="0" destOrd="0" presId="urn:microsoft.com/office/officeart/2005/8/layout/vList3"/>
    <dgm:cxn modelId="{6E12EEFB-D207-4676-BAC4-B602967ED839}" type="presParOf" srcId="{6CBCBD78-A2D5-40AA-9222-62D4DEF88D8C}" destId="{7762D782-7697-4970-8FE8-855E1529425D}" srcOrd="1" destOrd="0" presId="urn:microsoft.com/office/officeart/2005/8/layout/vList3"/>
    <dgm:cxn modelId="{854186AA-5022-46BA-8853-031A40265920}" type="presParOf" srcId="{3E91A802-69E5-480D-ADF5-B58A646A8C79}" destId="{7DB35135-83E5-4994-B875-8F146F9E18A1}" srcOrd="1" destOrd="0" presId="urn:microsoft.com/office/officeart/2005/8/layout/vList3"/>
    <dgm:cxn modelId="{0CFFB73D-F1CA-41FD-8CBC-A4BDCD51D134}" type="presParOf" srcId="{3E91A802-69E5-480D-ADF5-B58A646A8C79}" destId="{F981AB11-7094-4FDF-A0FF-403F61FA3092}" srcOrd="2" destOrd="0" presId="urn:microsoft.com/office/officeart/2005/8/layout/vList3"/>
    <dgm:cxn modelId="{1C3FDC98-74C5-42EF-9AD5-E893FFAAB739}" type="presParOf" srcId="{F981AB11-7094-4FDF-A0FF-403F61FA3092}" destId="{13E747A1-818D-4C2D-A016-2359F19E18EB}" srcOrd="0" destOrd="0" presId="urn:microsoft.com/office/officeart/2005/8/layout/vList3"/>
    <dgm:cxn modelId="{41525A22-86CA-4624-8BBA-C4418D6D7B14}" type="presParOf" srcId="{F981AB11-7094-4FDF-A0FF-403F61FA3092}" destId="{E5E9EEB4-EF96-4EED-8EA6-655CB654D2A7}" srcOrd="1" destOrd="0" presId="urn:microsoft.com/office/officeart/2005/8/layout/vList3"/>
    <dgm:cxn modelId="{83CDA340-36E3-440F-9F16-D7A1358C0664}" type="presParOf" srcId="{3E91A802-69E5-480D-ADF5-B58A646A8C79}" destId="{F444A02F-53CF-43BB-9721-193B65825E68}" srcOrd="3" destOrd="0" presId="urn:microsoft.com/office/officeart/2005/8/layout/vList3"/>
    <dgm:cxn modelId="{D86E222E-6E0A-461B-B155-2AA59FF029CA}" type="presParOf" srcId="{3E91A802-69E5-480D-ADF5-B58A646A8C79}" destId="{629772A8-74F0-48E9-B491-168296639C7A}" srcOrd="4" destOrd="0" presId="urn:microsoft.com/office/officeart/2005/8/layout/vList3"/>
    <dgm:cxn modelId="{F054C5D7-2656-49B1-A3E1-36E7993A262A}" type="presParOf" srcId="{629772A8-74F0-48E9-B491-168296639C7A}" destId="{F3BA01D8-DC96-43B8-9F6C-B76C997F39FC}" srcOrd="0" destOrd="0" presId="urn:microsoft.com/office/officeart/2005/8/layout/vList3"/>
    <dgm:cxn modelId="{DC7F194A-D267-4553-AF87-739BF431D2ED}" type="presParOf" srcId="{629772A8-74F0-48E9-B491-168296639C7A}" destId="{D4E869DC-952D-4DE9-B5F9-A3DDCD813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2D782-7697-4970-8FE8-855E1529425D}">
      <dsp:nvSpPr>
        <dsp:cNvPr id="0" name=""/>
        <dsp:cNvSpPr/>
      </dsp:nvSpPr>
      <dsp:spPr>
        <a:xfrm rot="10800000">
          <a:off x="1157789" y="334"/>
          <a:ext cx="3814386" cy="82111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99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kern="1200" dirty="0"/>
            <a:t>Eva Burnett</a:t>
          </a:r>
          <a:endParaRPr lang="en-US" sz="1600" b="1" i="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i="0" kern="1200" dirty="0"/>
            <a:t>Sr. Budget Director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i="0" kern="1200" dirty="0"/>
            <a:t>Ext. 6387</a:t>
          </a:r>
          <a:endParaRPr lang="en-US" sz="1100" b="0" i="0" kern="1200" dirty="0"/>
        </a:p>
      </dsp:txBody>
      <dsp:txXfrm rot="10800000">
        <a:off x="1363068" y="334"/>
        <a:ext cx="3609107" cy="821117"/>
      </dsp:txXfrm>
    </dsp:sp>
    <dsp:sp modelId="{DED60D19-4611-4859-8AC8-01F6BA3DF844}">
      <dsp:nvSpPr>
        <dsp:cNvPr id="0" name=""/>
        <dsp:cNvSpPr/>
      </dsp:nvSpPr>
      <dsp:spPr>
        <a:xfrm>
          <a:off x="750495" y="11027"/>
          <a:ext cx="788090" cy="814183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000" r="-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E9EEB4-EF96-4EED-8EA6-655CB654D2A7}">
      <dsp:nvSpPr>
        <dsp:cNvPr id="0" name=""/>
        <dsp:cNvSpPr/>
      </dsp:nvSpPr>
      <dsp:spPr>
        <a:xfrm rot="10800000">
          <a:off x="1144404" y="1008478"/>
          <a:ext cx="3814386" cy="813055"/>
        </a:xfrm>
        <a:prstGeom prst="homePlat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5B9BD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99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Beckie Quach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Financial Analyst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Ext. 2664</a:t>
          </a:r>
        </a:p>
      </dsp:txBody>
      <dsp:txXfrm rot="10800000">
        <a:off x="1347668" y="1008478"/>
        <a:ext cx="3611122" cy="813055"/>
      </dsp:txXfrm>
    </dsp:sp>
    <dsp:sp modelId="{13E747A1-818D-4C2D-A016-2359F19E18EB}">
      <dsp:nvSpPr>
        <dsp:cNvPr id="0" name=""/>
        <dsp:cNvSpPr/>
      </dsp:nvSpPr>
      <dsp:spPr>
        <a:xfrm>
          <a:off x="764006" y="1029266"/>
          <a:ext cx="787039" cy="81418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E869DC-952D-4DE9-B5F9-A3DDCD813DA2}">
      <dsp:nvSpPr>
        <dsp:cNvPr id="0" name=""/>
        <dsp:cNvSpPr/>
      </dsp:nvSpPr>
      <dsp:spPr>
        <a:xfrm rot="10800000">
          <a:off x="1158847" y="2085095"/>
          <a:ext cx="3814386" cy="7553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99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ts val="1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Rachel Turney</a:t>
          </a:r>
        </a:p>
        <a:p>
          <a:pPr marL="0" lvl="0" indent="0" algn="ctr" defTabSz="800100">
            <a:lnSpc>
              <a:spcPts val="1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Financial Analyst </a:t>
          </a:r>
        </a:p>
        <a:p>
          <a:pPr marL="0" lvl="0" indent="0" algn="ctr" defTabSz="800100">
            <a:lnSpc>
              <a:spcPts val="1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Ext . 6386</a:t>
          </a:r>
          <a:endParaRPr lang="en-US" sz="1400" kern="1200" dirty="0"/>
        </a:p>
      </dsp:txBody>
      <dsp:txXfrm rot="10800000">
        <a:off x="1347672" y="2085095"/>
        <a:ext cx="3625561" cy="755300"/>
      </dsp:txXfrm>
    </dsp:sp>
    <dsp:sp modelId="{F3BA01D8-DC96-43B8-9F6C-B76C997F39FC}">
      <dsp:nvSpPr>
        <dsp:cNvPr id="0" name=""/>
        <dsp:cNvSpPr/>
      </dsp:nvSpPr>
      <dsp:spPr>
        <a:xfrm>
          <a:off x="769835" y="2051599"/>
          <a:ext cx="792323" cy="82296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2D782-7697-4970-8FE8-855E1529425D}">
      <dsp:nvSpPr>
        <dsp:cNvPr id="0" name=""/>
        <dsp:cNvSpPr/>
      </dsp:nvSpPr>
      <dsp:spPr>
        <a:xfrm rot="10800000">
          <a:off x="1157789" y="334"/>
          <a:ext cx="3814386" cy="82111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99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kern="1200" dirty="0"/>
            <a:t>Amber Andrews</a:t>
          </a:r>
          <a:endParaRPr lang="en-US" sz="1600" b="1" i="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i="0" kern="1200" dirty="0"/>
            <a:t>Asst Budget Director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i="0" kern="1200" dirty="0"/>
            <a:t>Ext. 4331</a:t>
          </a:r>
          <a:endParaRPr lang="en-US" sz="1100" b="0" i="0" kern="1200" dirty="0"/>
        </a:p>
      </dsp:txBody>
      <dsp:txXfrm rot="10800000">
        <a:off x="1363068" y="334"/>
        <a:ext cx="3609107" cy="821117"/>
      </dsp:txXfrm>
    </dsp:sp>
    <dsp:sp modelId="{DED60D19-4611-4859-8AC8-01F6BA3DF844}">
      <dsp:nvSpPr>
        <dsp:cNvPr id="0" name=""/>
        <dsp:cNvSpPr/>
      </dsp:nvSpPr>
      <dsp:spPr>
        <a:xfrm>
          <a:off x="750495" y="11027"/>
          <a:ext cx="788090" cy="81418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E9EEB4-EF96-4EED-8EA6-655CB654D2A7}">
      <dsp:nvSpPr>
        <dsp:cNvPr id="0" name=""/>
        <dsp:cNvSpPr/>
      </dsp:nvSpPr>
      <dsp:spPr>
        <a:xfrm rot="10800000">
          <a:off x="1144404" y="1008478"/>
          <a:ext cx="3814386" cy="813055"/>
        </a:xfrm>
        <a:prstGeom prst="homePlate">
          <a:avLst/>
        </a:prstGeom>
        <a:solidFill>
          <a:prstClr val="white"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5B9BD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99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Raphael Chellan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Financial Analyst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Ext. 4810</a:t>
          </a:r>
        </a:p>
      </dsp:txBody>
      <dsp:txXfrm rot="10800000">
        <a:off x="1347668" y="1008478"/>
        <a:ext cx="3611122" cy="813055"/>
      </dsp:txXfrm>
    </dsp:sp>
    <dsp:sp modelId="{13E747A1-818D-4C2D-A016-2359F19E18EB}">
      <dsp:nvSpPr>
        <dsp:cNvPr id="0" name=""/>
        <dsp:cNvSpPr/>
      </dsp:nvSpPr>
      <dsp:spPr>
        <a:xfrm>
          <a:off x="764006" y="1029266"/>
          <a:ext cx="787039" cy="814183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E869DC-952D-4DE9-B5F9-A3DDCD813DA2}">
      <dsp:nvSpPr>
        <dsp:cNvPr id="0" name=""/>
        <dsp:cNvSpPr/>
      </dsp:nvSpPr>
      <dsp:spPr>
        <a:xfrm rot="10800000">
          <a:off x="1158847" y="2085095"/>
          <a:ext cx="3814386" cy="7553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99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ts val="1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Kassey Martin</a:t>
          </a:r>
        </a:p>
        <a:p>
          <a:pPr marL="0" lvl="0" indent="0" algn="ctr" defTabSz="800100">
            <a:lnSpc>
              <a:spcPts val="1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Financial Analyst </a:t>
          </a:r>
        </a:p>
        <a:p>
          <a:pPr marL="0" lvl="0" indent="0" algn="ctr" defTabSz="800100">
            <a:lnSpc>
              <a:spcPts val="1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Ext . 6221</a:t>
          </a:r>
          <a:endParaRPr lang="en-US" sz="1400" kern="1200" dirty="0"/>
        </a:p>
      </dsp:txBody>
      <dsp:txXfrm rot="10800000">
        <a:off x="1347672" y="2085095"/>
        <a:ext cx="3625561" cy="755300"/>
      </dsp:txXfrm>
    </dsp:sp>
    <dsp:sp modelId="{F3BA01D8-DC96-43B8-9F6C-B76C997F39FC}">
      <dsp:nvSpPr>
        <dsp:cNvPr id="0" name=""/>
        <dsp:cNvSpPr/>
      </dsp:nvSpPr>
      <dsp:spPr>
        <a:xfrm>
          <a:off x="769835" y="2051599"/>
          <a:ext cx="792323" cy="82296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t="-22000" b="-2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A99-449A-6497-B5DF-187C69654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177C2-7B08-F237-7315-52C0A1524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3B34E-EB11-4092-B1B8-C6C38A51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191FB-0093-157E-72F1-A4A01E6C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927EC-9AF6-D61B-EFA2-BC32C792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F7B0B-4E1A-1E35-299D-1B560B60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0AD5-74B5-EB94-B1A1-A9BF18947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194F0-B198-4A5F-D8EE-669A6029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574EF-5564-B948-B991-F6B5C6DA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393E3-3304-F196-9984-87F30E6D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3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EE52E4-2982-8260-1205-7126F6BA3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3AF18-6658-86D2-C38F-E9041008C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D7594-0A3E-5576-E7F1-D690564F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95F07-D59D-1861-21A0-00B836E5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2D3A1-A7A8-F808-F56D-B03A1079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3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83B6-B8DF-6589-0BE9-8C4F8A889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36936-F58C-DD00-69F2-092B41A9E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EAAE-07B4-538D-61AC-040F93EB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B90CA-668D-2ECB-A303-724F2B90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21C7-C12C-7C99-39EE-4106FB27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2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4DB63-A527-55A5-EF36-EBFBA873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A22D7-D9EC-A59B-0B8C-7A11B0BE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1271D-A2D8-ABFD-244A-8619D27D9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A1010-40A2-BBAA-E7A3-1857ACEA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3A14-0405-BE22-A5E8-F0A51CB0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9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C703-D6E1-EF49-1F7A-399DB0D8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2D3E9-C305-F68D-9FF4-EF4CCA213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92A4A-5E80-7AB8-0B21-FCB3536CC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F8656-1C4B-E657-DB0A-D541398C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F639E-4833-52CD-AC7B-0BF298CC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C40BD-80F9-BB60-385B-ACCDB721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32DE-68EB-E66F-0A1D-CBF84DFF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773C0-784A-2B96-334B-1E08639CE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A60786-1B2F-3DE4-BF93-F60176840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34197-1273-861C-A33F-9191AACFE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F7109-8804-145B-3DCF-0F5BB4C7F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086C73-DF8C-B5E4-178D-F26F54B6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F2680-DB1C-1ADA-2CA3-8782C61E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650B83-9794-F519-39A3-87947CF9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F7F07-1009-7254-55C0-F2B24242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F76A47-3513-F927-CC86-78540B46A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AEFCF-7E5D-A3CA-2CC9-6DF79EA6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4CB12-9848-1CAA-B390-BF53EF8C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B6DE8-A904-95FE-2B73-198774B2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2DCA2-59A7-5B64-2C04-EFBC21ED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0E9F3-904C-C0B7-07A9-DBFC99C4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7E8A-776C-BCBD-FAD2-BC2DDF53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739C7-3268-1A55-116A-7D4D325B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BE9E1-5A90-3551-D425-A9AC4CC85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1103-8CDF-3B85-E4B8-1DF3B3BB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026AD-40B2-17D7-E1EF-4CA3587E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CD324-BEB7-4FF4-0E90-5A544F27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9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3799-7733-8013-9530-C52E3EFB8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305B01-F967-1A7D-9B85-978AF2EC65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FD103-91BF-1BDD-5A2D-3EC58E94F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3866B-1374-4423-F311-BF8E93AA1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A29A2-3E83-7CF7-326C-2C5E3B0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EF12E-2EE9-BC90-0D35-14D86CAC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4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EDD75-9D06-99C2-9424-74289AB8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03F0-86DE-DDED-CF38-24B1D1E31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07AF5-B65C-BA11-2C33-03405DA5D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62A4BD-3405-48D8-8889-3A1C9D12AE2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36075-2B0A-7BBC-D147-C6CCA996D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F188A-F1BC-4B56-DFC0-A79A2E953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A0FFDE-2051-4031-A89B-ED81EDB90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4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mailto:budget@utdallas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budget@utdallas.edu" TargetMode="External"/><Relationship Id="rId3" Type="http://schemas.microsoft.com/office/2007/relationships/hdphoto" Target="../media/hdphoto1.wdp"/><Relationship Id="rId7" Type="http://schemas.openxmlformats.org/officeDocument/2006/relationships/hyperlink" Target="https://finance.utdallas.edu/managing-departmental-finances/budget-developmen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8.jpeg"/><Relationship Id="rId1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hyperlink" Target="mailto:budget@utdallas.edu" TargetMode="External"/><Relationship Id="rId12" Type="http://schemas.microsoft.com/office/2007/relationships/diagramDrawing" Target="../diagrams/drawing1.xml"/><Relationship Id="rId1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5" Type="http://schemas.openxmlformats.org/officeDocument/2006/relationships/diagramLayout" Target="../diagrams/layout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.jpeg"/><Relationship Id="rId9" Type="http://schemas.openxmlformats.org/officeDocument/2006/relationships/diagramLayout" Target="../diagrams/layout1.xml"/><Relationship Id="rId1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finance.utdallas.edu/managing-departmental-finances/budget-developmen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13A4782-1507-2B26-CF2F-B67D22116EC1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/>
              <a:t>FY25 BUDGET DEVELOPMENT</a:t>
            </a:r>
            <a:endParaRPr lang="en-US" sz="6600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49E01EC-03B3-29B9-6D07-8EE4182F45D6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March 06, 2024</a:t>
            </a:r>
          </a:p>
        </p:txBody>
      </p:sp>
    </p:spTree>
    <p:extLst>
      <p:ext uri="{BB962C8B-B14F-4D97-AF65-F5344CB8AC3E}">
        <p14:creationId xmlns:p14="http://schemas.microsoft.com/office/powerpoint/2010/main" val="143458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F3EB53-C0A1-E74A-762E-1B2646957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DEFA1D-0E93-CB30-9164-EA135EE2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eMerit</a:t>
            </a:r>
            <a:r>
              <a:rPr lang="en-US" sz="4000" dirty="0"/>
              <a:t> Preparation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D2496C-818D-CD79-31D2-E4069BB8A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49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Preparing for Merit Process</a:t>
            </a:r>
          </a:p>
          <a:p>
            <a:r>
              <a:rPr lang="en-US" sz="2400" dirty="0"/>
              <a:t>Non-core cost centers</a:t>
            </a:r>
          </a:p>
          <a:p>
            <a:pPr lvl="1"/>
            <a:r>
              <a:rPr lang="en-US" sz="2000" dirty="0"/>
              <a:t>Reserve (merit pool %) of salaries in BPM reserves (lump sums)</a:t>
            </a:r>
          </a:p>
          <a:p>
            <a:pPr lvl="1"/>
            <a:r>
              <a:rPr lang="en-US" sz="2000" dirty="0"/>
              <a:t>If merit is awarded, the reserves will be ready to fund the increases for FY25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Merit Process Details</a:t>
            </a:r>
            <a:endParaRPr lang="en-US" dirty="0"/>
          </a:p>
          <a:p>
            <a:r>
              <a:rPr lang="en-US" sz="2400" dirty="0"/>
              <a:t>TBD: Merit guidelines and instructions expected to be distributed when communication is received from President.</a:t>
            </a:r>
            <a:endParaRPr lang="en-US" sz="2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3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0BDD97-A6B1-7A8B-1B6D-F40FE63C5B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5B59BE-9317-7450-4718-DEC0A3E29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093381"/>
              </p:ext>
            </p:extLst>
          </p:nvPr>
        </p:nvGraphicFramePr>
        <p:xfrm>
          <a:off x="945126" y="1504336"/>
          <a:ext cx="10301748" cy="4355690"/>
        </p:xfrm>
        <a:graphic>
          <a:graphicData uri="http://schemas.openxmlformats.org/drawingml/2006/table">
            <a:tbl>
              <a:tblPr/>
              <a:tblGrid>
                <a:gridCol w="2761635">
                  <a:extLst>
                    <a:ext uri="{9D8B030D-6E8A-4147-A177-3AD203B41FA5}">
                      <a16:colId xmlns:a16="http://schemas.microsoft.com/office/drawing/2014/main" val="503839263"/>
                    </a:ext>
                  </a:extLst>
                </a:gridCol>
                <a:gridCol w="6366016">
                  <a:extLst>
                    <a:ext uri="{9D8B030D-6E8A-4147-A177-3AD203B41FA5}">
                      <a16:colId xmlns:a16="http://schemas.microsoft.com/office/drawing/2014/main" val="3930227298"/>
                    </a:ext>
                  </a:extLst>
                </a:gridCol>
                <a:gridCol w="1174097">
                  <a:extLst>
                    <a:ext uri="{9D8B030D-6E8A-4147-A177-3AD203B41FA5}">
                      <a16:colId xmlns:a16="http://schemas.microsoft.com/office/drawing/2014/main" val="3736448466"/>
                    </a:ext>
                  </a:extLst>
                </a:gridCol>
              </a:tblGrid>
              <a:tr h="4355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283682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02/19/2024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opens for user access and campus group updates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60720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03/01/2024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loaded with FY24 data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673162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03/06/2024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User access and campus group updates completed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58997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03/06/2024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Kickoff Meeting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545522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03/07/2024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Development Begins (BPM opens)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179150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03/07/2024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Training sessions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985218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03/27/2024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Last Day to Submit Budgets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0609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04/09/2024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 data finalized and locked - no updates allowed by campus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Provost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641825"/>
                  </a:ext>
                </a:extLst>
              </a:tr>
              <a:tr h="43556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Summer/Fall 2024 (TBD)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Merit Process - Pending Approval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Campus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099661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D2FFC76-375A-3847-0ADE-C9A9E37E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Budget Calendar (Tentative)</a:t>
            </a:r>
          </a:p>
        </p:txBody>
      </p:sp>
    </p:spTree>
    <p:extLst>
      <p:ext uri="{BB962C8B-B14F-4D97-AF65-F5344CB8AC3E}">
        <p14:creationId xmlns:p14="http://schemas.microsoft.com/office/powerpoint/2010/main" val="334419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35965-844D-D081-50DE-5CAEC5CB3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2A2C247-A451-AAC9-84AE-1121FBCC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Budget Calendar (Tentative) - Overview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DFAEE6-7B79-F8AA-7666-3C33FC761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Budget Development (3/07-3/27)</a:t>
            </a:r>
          </a:p>
          <a:p>
            <a:pPr lvl="1"/>
            <a:r>
              <a:rPr lang="en-US" dirty="0"/>
              <a:t>Academic: 2 weeks to submit to Provost Office</a:t>
            </a:r>
          </a:p>
          <a:p>
            <a:pPr lvl="1"/>
            <a:r>
              <a:rPr lang="en-US" dirty="0"/>
              <a:t>Administrative: 2 weeks to submit to Budget Office </a:t>
            </a:r>
          </a:p>
          <a:p>
            <a:r>
              <a:rPr lang="en-US" b="1" dirty="0"/>
              <a:t>Merit (Summer)</a:t>
            </a:r>
          </a:p>
          <a:p>
            <a:pPr lvl="1"/>
            <a:r>
              <a:rPr lang="en-US" dirty="0"/>
              <a:t>TBD – pending communication from the President</a:t>
            </a:r>
          </a:p>
          <a:p>
            <a:pPr lvl="1"/>
            <a:r>
              <a:rPr lang="en-US" dirty="0"/>
              <a:t>Will be processed through eMerit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780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906DB7-381C-1160-640F-AA3A59D53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6861AA-AB45-F6BD-BE0D-39DA496B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BPM – What is New?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1665DB-E05D-C309-71D1-E38A9F15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6" y="1328324"/>
            <a:ext cx="11017250" cy="4665428"/>
          </a:xfrm>
        </p:spPr>
        <p:txBody>
          <a:bodyPr>
            <a:noAutofit/>
          </a:bodyPr>
          <a:lstStyle/>
          <a:p>
            <a:r>
              <a:rPr lang="en-US" b="1" dirty="0"/>
              <a:t>Add Position Button</a:t>
            </a:r>
          </a:p>
          <a:p>
            <a:pPr lvl="1"/>
            <a:r>
              <a:rPr lang="en-US" dirty="0"/>
              <a:t>When position number is entered, FTE, job code, dates, and pay rate will populate</a:t>
            </a:r>
          </a:p>
          <a:p>
            <a:r>
              <a:rPr lang="en-US" b="1" dirty="0"/>
              <a:t>Split Funding Indicator bug fixed</a:t>
            </a:r>
          </a:p>
          <a:p>
            <a:pPr lvl="1"/>
            <a:r>
              <a:rPr lang="en-US" dirty="0"/>
              <a:t>Y and N indicator will change accordingly to the position, if split. </a:t>
            </a:r>
          </a:p>
          <a:p>
            <a:r>
              <a:rPr lang="en-US" b="1" dirty="0"/>
              <a:t>Cost Center Details Tab</a:t>
            </a:r>
          </a:p>
          <a:p>
            <a:pPr lvl="1"/>
            <a:r>
              <a:rPr lang="en-US" b="1" dirty="0"/>
              <a:t>Renamed Tabs: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sz="1100" dirty="0"/>
          </a:p>
          <a:p>
            <a:pPr lvl="1"/>
            <a:r>
              <a:rPr lang="en-US" b="1" dirty="0"/>
              <a:t>CC Info tab</a:t>
            </a:r>
            <a:r>
              <a:rPr lang="en-US" dirty="0"/>
              <a:t>: Expiration dates are added for C&amp;G cost centers</a:t>
            </a:r>
          </a:p>
          <a:p>
            <a:r>
              <a:rPr lang="en-US" b="1" dirty="0"/>
              <a:t>Other Bug Fixes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956EFDF-4B52-A121-20F8-03D083ED8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93" y="3429000"/>
            <a:ext cx="51244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765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F9FF4-7C64-8942-4A59-6B996D96C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F92108-9E19-7FDD-4771-D39B96870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BPM Training Session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11C7CE-629D-B01A-C4DB-0C86C49A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Location: via TEAMS</a:t>
            </a:r>
          </a:p>
          <a:p>
            <a:r>
              <a:rPr lang="en-US" dirty="0"/>
              <a:t>Date: Thursday, March 7</a:t>
            </a:r>
            <a:r>
              <a:rPr lang="en-US" baseline="30000" dirty="0"/>
              <a:t>th</a:t>
            </a:r>
            <a:r>
              <a:rPr lang="en-US" dirty="0"/>
              <a:t> at 10am</a:t>
            </a:r>
          </a:p>
          <a:p>
            <a:r>
              <a:rPr lang="en-US" dirty="0"/>
              <a:t>Additional training session available upon request</a:t>
            </a:r>
          </a:p>
          <a:p>
            <a:r>
              <a:rPr lang="en-US" dirty="0"/>
              <a:t>Email </a:t>
            </a:r>
            <a:r>
              <a:rPr lang="en-US" dirty="0">
                <a:hlinkClick r:id="rId7"/>
              </a:rPr>
              <a:t>budget@utdallas.edu</a:t>
            </a:r>
            <a:r>
              <a:rPr lang="en-US" dirty="0"/>
              <a:t> if you would like to attend the training</a:t>
            </a:r>
          </a:p>
          <a:p>
            <a:endParaRPr lang="en-US" sz="2400" baseline="3000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3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C1591-FF14-BE80-0A1C-E8726940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AD19659-8EF9-4036-B22E-1AD713853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Projects in Progress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921FCF-F894-A185-C730-4202BFBB1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070"/>
            <a:ext cx="10515600" cy="435133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b="1" dirty="0"/>
              <a:t>Reporting Console Updates:</a:t>
            </a:r>
          </a:p>
          <a:p>
            <a:pPr lvl="1"/>
            <a:r>
              <a:rPr lang="en-US" dirty="0"/>
              <a:t>Budgets Overview Enhancements	</a:t>
            </a:r>
          </a:p>
          <a:p>
            <a:pPr lvl="2"/>
            <a:r>
              <a:rPr lang="en-US" dirty="0"/>
              <a:t>Will be adding C&amp;G cost centers next</a:t>
            </a:r>
          </a:p>
          <a:p>
            <a:pPr lvl="1"/>
            <a:r>
              <a:rPr lang="en-US" dirty="0"/>
              <a:t>CC Deficits Balances report</a:t>
            </a:r>
          </a:p>
          <a:p>
            <a:pPr lvl="2"/>
            <a:r>
              <a:rPr lang="en-US" dirty="0"/>
              <a:t>Adding page before details page to show summary data for all active strings</a:t>
            </a:r>
          </a:p>
          <a:p>
            <a:pPr lvl="2"/>
            <a:r>
              <a:rPr lang="en-US" dirty="0"/>
              <a:t>Adding hover functionality to CCs that have more than 1 active string</a:t>
            </a:r>
          </a:p>
          <a:p>
            <a:r>
              <a:rPr lang="en-US" b="1" dirty="0"/>
              <a:t>Unifying Peoplesoft Forms</a:t>
            </a:r>
          </a:p>
          <a:p>
            <a:r>
              <a:rPr lang="en-US" b="1" dirty="0"/>
              <a:t>Adding ‘created date’ and ‘submitted date’ to ePAR</a:t>
            </a:r>
          </a:p>
          <a:p>
            <a:r>
              <a:rPr lang="en-US" b="1" dirty="0"/>
              <a:t>Various Review Available Funding fixes</a:t>
            </a:r>
          </a:p>
          <a:p>
            <a:r>
              <a:rPr lang="en-US" b="1" dirty="0" err="1"/>
              <a:t>eMerit</a:t>
            </a:r>
            <a:r>
              <a:rPr lang="en-US" b="1" dirty="0"/>
              <a:t> Enhancements</a:t>
            </a:r>
          </a:p>
        </p:txBody>
      </p:sp>
    </p:spTree>
    <p:extLst>
      <p:ext uri="{BB962C8B-B14F-4D97-AF65-F5344CB8AC3E}">
        <p14:creationId xmlns:p14="http://schemas.microsoft.com/office/powerpoint/2010/main" val="3490650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173B43-55A3-F09F-8A77-1B84F57C7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4FC030-CF2E-29B9-D55D-53B76369C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FY25 Budget Guidelines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hlinkClick r:id="rId7"/>
              </a:rPr>
              <a:t>https://finance.utdallas.edu/managing-departmental-finances/budget-development/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hlinkClick r:id="rId8"/>
              </a:rPr>
              <a:t>budget@utdallas.edu</a:t>
            </a:r>
            <a:endParaRPr lang="en-US" sz="3200" b="1" dirty="0"/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4FD79C-1737-ED0B-B799-D0FBB33A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7589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DE3E2-32E8-4B57-635A-BE80272B54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88499BD-21D0-A161-A4F6-3D0BED0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94D30B2-F770-7535-57D6-E279AD07E930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FY25 Budget Overview</a:t>
            </a:r>
          </a:p>
          <a:p>
            <a:r>
              <a:rPr lang="en-US" dirty="0"/>
              <a:t>Budget Process</a:t>
            </a:r>
          </a:p>
          <a:p>
            <a:r>
              <a:rPr lang="en-US" dirty="0"/>
              <a:t>Projects in Progress</a:t>
            </a:r>
          </a:p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14321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5103C9-88EC-3124-E1CE-43D4282EF9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93B1439-BDEF-E43F-9F1F-720551C53D61}"/>
              </a:ext>
            </a:extLst>
          </p:cNvPr>
          <p:cNvSpPr txBox="1">
            <a:spLocks/>
          </p:cNvSpPr>
          <p:nvPr/>
        </p:nvSpPr>
        <p:spPr>
          <a:xfrm>
            <a:off x="1018867" y="424366"/>
            <a:ext cx="101542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Budget and Financial 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BDA02-8927-4C04-94AF-2551C33840B4}"/>
              </a:ext>
            </a:extLst>
          </p:cNvPr>
          <p:cNvSpPr txBox="1"/>
          <p:nvPr/>
        </p:nvSpPr>
        <p:spPr>
          <a:xfrm>
            <a:off x="3198842" y="5431180"/>
            <a:ext cx="577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contact us at </a:t>
            </a:r>
            <a:r>
              <a:rPr lang="en-US" dirty="0">
                <a:hlinkClick r:id="rId7"/>
              </a:rPr>
              <a:t>budget@utdallas.edu</a:t>
            </a:r>
            <a:r>
              <a:rPr lang="en-US" dirty="0"/>
              <a:t> for your inquiries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F8B57C1E-1704-48B8-3E8B-DE2C66D3A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9303628"/>
              </p:ext>
            </p:extLst>
          </p:nvPr>
        </p:nvGraphicFramePr>
        <p:xfrm>
          <a:off x="814363" y="2423067"/>
          <a:ext cx="5735920" cy="2874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1FFDD064-E992-9242-1951-EC8E16CB8BBA}"/>
              </a:ext>
            </a:extLst>
          </p:cNvPr>
          <p:cNvGrpSpPr/>
          <p:nvPr/>
        </p:nvGrpSpPr>
        <p:grpSpPr>
          <a:xfrm>
            <a:off x="3980527" y="1499235"/>
            <a:ext cx="4193084" cy="795528"/>
            <a:chOff x="3901871" y="1499235"/>
            <a:chExt cx="4193084" cy="79552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352C5D3-F670-390F-9E95-B8AD7A27DDB6}"/>
                </a:ext>
              </a:extLst>
            </p:cNvPr>
            <p:cNvSpPr/>
            <p:nvPr/>
          </p:nvSpPr>
          <p:spPr>
            <a:xfrm>
              <a:off x="4280569" y="1511297"/>
              <a:ext cx="3814386" cy="755667"/>
            </a:xfrm>
            <a:custGeom>
              <a:avLst/>
              <a:gdLst>
                <a:gd name="connsiteX0" fmla="*/ 0 w 3814386"/>
                <a:gd name="connsiteY0" fmla="*/ 0 h 738401"/>
                <a:gd name="connsiteX1" fmla="*/ 3445186 w 3814386"/>
                <a:gd name="connsiteY1" fmla="*/ 0 h 738401"/>
                <a:gd name="connsiteX2" fmla="*/ 3814386 w 3814386"/>
                <a:gd name="connsiteY2" fmla="*/ 369201 h 738401"/>
                <a:gd name="connsiteX3" fmla="*/ 3445186 w 3814386"/>
                <a:gd name="connsiteY3" fmla="*/ 738401 h 738401"/>
                <a:gd name="connsiteX4" fmla="*/ 0 w 3814386"/>
                <a:gd name="connsiteY4" fmla="*/ 738401 h 738401"/>
                <a:gd name="connsiteX5" fmla="*/ 0 w 3814386"/>
                <a:gd name="connsiteY5" fmla="*/ 0 h 73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4386" h="738401">
                  <a:moveTo>
                    <a:pt x="3814386" y="738400"/>
                  </a:moveTo>
                  <a:lnTo>
                    <a:pt x="369200" y="738400"/>
                  </a:lnTo>
                  <a:lnTo>
                    <a:pt x="0" y="369200"/>
                  </a:lnTo>
                  <a:lnTo>
                    <a:pt x="369200" y="1"/>
                  </a:lnTo>
                  <a:lnTo>
                    <a:pt x="3814386" y="1"/>
                  </a:lnTo>
                  <a:lnTo>
                    <a:pt x="3814386" y="738400"/>
                  </a:lnTo>
                  <a:close/>
                </a:path>
              </a:pathLst>
            </a:cu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0215" tIns="60961" rIns="113792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i="0" kern="1200" dirty="0"/>
                <a:t>Orkun Toros</a:t>
              </a:r>
            </a:p>
            <a:p>
              <a:pPr marL="0" lvl="0" indent="0" algn="ctr" defTabSz="7112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0" i="0" kern="1200" dirty="0"/>
                <a:t>Assoc VP of Budget and Finance</a:t>
              </a:r>
            </a:p>
            <a:p>
              <a:pPr marL="0" lvl="0" indent="0" algn="ctr" defTabSz="7112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/>
                <a:t>Ext . 4735</a:t>
              </a:r>
              <a:endParaRPr lang="en-US" sz="1400" kern="12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A024A2-BA11-B46C-D944-0CEB0B80FDCB}"/>
                </a:ext>
              </a:extLst>
            </p:cNvPr>
            <p:cNvSpPr/>
            <p:nvPr/>
          </p:nvSpPr>
          <p:spPr>
            <a:xfrm>
              <a:off x="3901871" y="1499235"/>
              <a:ext cx="795528" cy="795528"/>
            </a:xfrm>
            <a:prstGeom prst="ellipse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074DFD97-CDE1-AC84-F564-03FC8568C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01853"/>
              </p:ext>
            </p:extLst>
          </p:nvPr>
        </p:nvGraphicFramePr>
        <p:xfrm>
          <a:off x="5656610" y="2423067"/>
          <a:ext cx="5735920" cy="2874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85866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07B05-76F3-F5AD-001E-0996CD33F0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6D3383-529D-5B19-2DE5-C03244E0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27" y="153006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Campus wide operating expense benefits: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Medical Insurance - Awaiting rates from UT System (BPM increased to 7.5%)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RETACC – decreased from 2.30% to 2.00%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OASI cap - increase from $160,200 to $168,600.</a:t>
            </a:r>
          </a:p>
          <a:p>
            <a:r>
              <a:rPr lang="en-US" dirty="0"/>
              <a:t>Merit program – TBD – Current discussions in progress. Pending communication from the President.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0F711C-1F8C-74C1-5A78-C77F1849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Budget Overview</a:t>
            </a:r>
          </a:p>
        </p:txBody>
      </p:sp>
    </p:spTree>
    <p:extLst>
      <p:ext uri="{BB962C8B-B14F-4D97-AF65-F5344CB8AC3E}">
        <p14:creationId xmlns:p14="http://schemas.microsoft.com/office/powerpoint/2010/main" val="55251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A1CFD-7496-1875-BA19-3B5070F93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0B23F6-67CD-DC76-B645-6D5443456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848"/>
            <a:ext cx="10799618" cy="47270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Budget Purpose</a:t>
            </a:r>
          </a:p>
          <a:p>
            <a:r>
              <a:rPr lang="en-US" sz="2400" dirty="0"/>
              <a:t>The budget is an annual plan for the university and reflects goals and priorities as result of planning.</a:t>
            </a:r>
          </a:p>
          <a:p>
            <a:r>
              <a:rPr lang="en-US" sz="2400" dirty="0"/>
              <a:t>All budgets must be aligned with the strategic and operating objectives of both UT Dallas and the individual divisions and schools.</a:t>
            </a:r>
          </a:p>
          <a:p>
            <a:pPr marL="0" indent="0">
              <a:buNone/>
            </a:pPr>
            <a:r>
              <a:rPr lang="en-US" b="1" dirty="0"/>
              <a:t>Budget Planning Module (BPM)</a:t>
            </a:r>
          </a:p>
          <a:p>
            <a:r>
              <a:rPr lang="en-US" sz="2400" dirty="0"/>
              <a:t>Gemini for Departments&gt;Budgeting&gt;BPM – Budget Planning Module</a:t>
            </a:r>
          </a:p>
          <a:p>
            <a:r>
              <a:rPr lang="en-US" sz="2400" dirty="0"/>
              <a:t>For Navigator    </a:t>
            </a:r>
          </a:p>
          <a:p>
            <a:pPr marL="0" indent="0">
              <a:buNone/>
            </a:pPr>
            <a:r>
              <a:rPr lang="en-US" sz="2400" dirty="0"/>
              <a:t>	Navigator&gt;Gemini FMS&gt;Commitment Control Custom&gt;Budget&gt;Budget by     	Campus Group</a:t>
            </a:r>
            <a:endParaRPr lang="en-US" sz="2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3FEE7C-C391-F658-535C-C0CAE64D6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Budget Process</a:t>
            </a:r>
          </a:p>
        </p:txBody>
      </p:sp>
    </p:spTree>
    <p:extLst>
      <p:ext uri="{BB962C8B-B14F-4D97-AF65-F5344CB8AC3E}">
        <p14:creationId xmlns:p14="http://schemas.microsoft.com/office/powerpoint/2010/main" val="3630813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0D3DB-3660-F3BB-970B-4232BCFE5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Office of the Vice President of Budget &amp; Finance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246CD9-F639-243F-D903-09B62C770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" y="1367502"/>
            <a:ext cx="5512724" cy="4691553"/>
          </a:xfrm>
        </p:spPr>
        <p:txBody>
          <a:bodyPr>
            <a:noAutofit/>
          </a:bodyPr>
          <a:lstStyle/>
          <a:p>
            <a:r>
              <a:rPr lang="en-US" sz="1800" dirty="0"/>
              <a:t>Access Review</a:t>
            </a:r>
          </a:p>
          <a:p>
            <a:r>
              <a:rPr lang="en-US" sz="1800" dirty="0"/>
              <a:t>Validate funding - cost centers and distribution percentages are accurate</a:t>
            </a:r>
          </a:p>
          <a:p>
            <a:r>
              <a:rPr lang="en-US" sz="1800" dirty="0"/>
              <a:t>Review filled and vacant position attributes – salary, job code, FTE, etc.</a:t>
            </a:r>
          </a:p>
          <a:p>
            <a:r>
              <a:rPr lang="en-US" sz="1800" dirty="0"/>
              <a:t>Review for position or incumbent transfers between or within your campus group(s)</a:t>
            </a:r>
          </a:p>
          <a:p>
            <a:r>
              <a:rPr lang="en-US" sz="1800" dirty="0"/>
              <a:t>Faculty must be appointed for </a:t>
            </a:r>
            <a:r>
              <a:rPr lang="en-US" sz="1800" b="1" dirty="0">
                <a:solidFill>
                  <a:srgbClr val="FF0000"/>
                </a:solidFill>
              </a:rPr>
              <a:t>nine</a:t>
            </a:r>
            <a:r>
              <a:rPr lang="en-US" sz="1800" dirty="0"/>
              <a:t> months</a:t>
            </a:r>
          </a:p>
          <a:p>
            <a:r>
              <a:rPr lang="en-US" sz="1800" dirty="0"/>
              <a:t>A&amp;P and Classified positions must be appointed for </a:t>
            </a:r>
            <a:r>
              <a:rPr lang="en-US" sz="1800" b="1" dirty="0">
                <a:solidFill>
                  <a:srgbClr val="FF0000"/>
                </a:solidFill>
              </a:rPr>
              <a:t>twelve</a:t>
            </a:r>
            <a:r>
              <a:rPr lang="en-US" sz="1800" dirty="0"/>
              <a:t> months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6A844-A5EC-8A86-662D-D3FC73502CE9}"/>
              </a:ext>
            </a:extLst>
          </p:cNvPr>
          <p:cNvSpPr/>
          <p:nvPr/>
        </p:nvSpPr>
        <p:spPr>
          <a:xfrm>
            <a:off x="5985163" y="1403672"/>
            <a:ext cx="6096000" cy="44303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When inactivating a filled position in BPM, justification is required.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Add a justification to the notes section or attach documentation in BPM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If justification is not received, position will be re-activated and M&amp;O reduced</a:t>
            </a:r>
            <a:endParaRPr lang="en-US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Vacant positions must be budgeted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Should reflect last incumbent’s salary or </a:t>
            </a:r>
            <a:r>
              <a:rPr lang="en-US" sz="16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ePUR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salary if new position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D7D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positions under clearing cost centers unless Grant related or approved by Budget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D7D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 funds should only include Full-Time salaries (funds 2010, 2011)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Part-Time salaries, Summer salaries, M&amp;O, stipends, supplements, etc.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0F0F6B-29BD-A94E-5589-796478A8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BPM Process: Budget Development</a:t>
            </a:r>
          </a:p>
        </p:txBody>
      </p:sp>
    </p:spTree>
    <p:extLst>
      <p:ext uri="{BB962C8B-B14F-4D97-AF65-F5344CB8AC3E}">
        <p14:creationId xmlns:p14="http://schemas.microsoft.com/office/powerpoint/2010/main" val="25619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01382-8972-00BB-45E1-FD1E1DF19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24D3DA-F3F6-E359-0BA4-69E5B45B7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BPM Process: Budget Development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A2FD20-75D7-2430-4452-0A791FDD6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14" y="1503205"/>
            <a:ext cx="5512724" cy="4691553"/>
          </a:xfrm>
        </p:spPr>
        <p:txBody>
          <a:bodyPr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accent2"/>
                </a:solidFill>
              </a:rPr>
              <a:t>Service center rate study approved by Accounting will determine entries in BPM</a:t>
            </a:r>
          </a:p>
          <a:p>
            <a:pPr marL="285750" indent="-285750"/>
            <a:r>
              <a:rPr lang="en-US" sz="1800" dirty="0">
                <a:solidFill>
                  <a:schemeClr val="accent2"/>
                </a:solidFill>
              </a:rPr>
              <a:t>Must submit ePARs after 9/6 for FY25 funding changes not reflected in BPM</a:t>
            </a:r>
          </a:p>
          <a:p>
            <a:pPr marL="742950" lvl="1" indent="-285750"/>
            <a:r>
              <a:rPr lang="en-US" sz="1600" dirty="0"/>
              <a:t>Reminder:  Two-year DBT ePARs are only for appointments and </a:t>
            </a:r>
            <a:r>
              <a:rPr lang="en-US" sz="1600" u="sng" dirty="0"/>
              <a:t>not for returning positions</a:t>
            </a:r>
            <a:r>
              <a:rPr lang="en-US" sz="1600" dirty="0"/>
              <a:t> and should only be utilized from August – September.</a:t>
            </a:r>
            <a:endParaRPr lang="en-US" sz="1600" u="sng" dirty="0">
              <a:ea typeface="Segoe UI Emoji" panose="020B0502040204020203" pitchFamily="34" charset="0"/>
            </a:endParaRPr>
          </a:p>
          <a:p>
            <a:pPr marL="342900" indent="-342900"/>
            <a:r>
              <a:rPr lang="en-US" sz="1800" dirty="0">
                <a:ea typeface="Segoe UI Emoji" panose="020B0502040204020203" pitchFamily="34" charset="0"/>
              </a:rPr>
              <a:t>Enter revenue projections</a:t>
            </a:r>
          </a:p>
          <a:p>
            <a:pPr marL="800100" lvl="1" indent="-342900"/>
            <a:r>
              <a:rPr lang="en-US" sz="1600" dirty="0">
                <a:ea typeface="Segoe UI Emoji" panose="020B0502040204020203" pitchFamily="34" charset="0"/>
              </a:rPr>
              <a:t>Budget Office will review revenue projections and might require documentation and/or adjustments</a:t>
            </a:r>
          </a:p>
          <a:p>
            <a:pPr marL="800100" lvl="1" indent="-342900"/>
            <a:r>
              <a:rPr lang="en-US" sz="1600" dirty="0">
                <a:ea typeface="Segoe UI Emoji" panose="020B0502040204020203" pitchFamily="34" charset="0"/>
              </a:rPr>
              <a:t>Tool:  </a:t>
            </a:r>
            <a:r>
              <a:rPr lang="en-US" sz="1600" b="1" u="sng" dirty="0">
                <a:ea typeface="Segoe UI Emoji" panose="020B0502040204020203" pitchFamily="34" charset="0"/>
              </a:rPr>
              <a:t>Five Year Revenue Trend report</a:t>
            </a:r>
          </a:p>
          <a:p>
            <a:pPr marL="457200" lvl="1" indent="0">
              <a:buNone/>
            </a:pPr>
            <a:r>
              <a:rPr lang="en-US" sz="1600" dirty="0">
                <a:ea typeface="Segoe UI Emoji" panose="020B0502040204020203" pitchFamily="34" charset="0"/>
              </a:rPr>
              <a:t>      Gemini for Department&gt;Budgeting&gt;UTD </a:t>
            </a:r>
          </a:p>
          <a:p>
            <a:pPr marL="457200" lvl="1" indent="0">
              <a:buNone/>
            </a:pPr>
            <a:r>
              <a:rPr lang="en-US" sz="1600" dirty="0">
                <a:ea typeface="Segoe UI Emoji" panose="020B0502040204020203" pitchFamily="34" charset="0"/>
              </a:rPr>
              <a:t>      Reporting Console&gt;Budget Related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F38DFA-8E7D-0248-FBE5-BB9EB9CEF87C}"/>
              </a:ext>
            </a:extLst>
          </p:cNvPr>
          <p:cNvSpPr txBox="1">
            <a:spLocks/>
          </p:cNvSpPr>
          <p:nvPr/>
        </p:nvSpPr>
        <p:spPr>
          <a:xfrm>
            <a:off x="6188363" y="1495741"/>
            <a:ext cx="5800437" cy="469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Other Reports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/>
              <a:t>Gemini for Departments&gt;Budgeting&gt;BPM - Budget Reports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dirty="0">
                <a:ea typeface="Segoe UI Emoji" panose="020B0502040204020203" pitchFamily="34" charset="0"/>
              </a:rPr>
              <a:t>Navigator: 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200" dirty="0"/>
              <a:t>	Navigator&gt;Gemini FMS&gt;Commitment Control Custom&gt;                	Budget&gt;Budget Reports</a:t>
            </a:r>
            <a:endParaRPr lang="en-US" sz="1200" b="1" dirty="0"/>
          </a:p>
          <a:p>
            <a:pPr lvl="1"/>
            <a:r>
              <a:rPr lang="en-US" sz="1600" dirty="0"/>
              <a:t>Salary Roster Report</a:t>
            </a:r>
          </a:p>
          <a:p>
            <a:pPr lvl="1"/>
            <a:r>
              <a:rPr lang="en-US" sz="1600" dirty="0"/>
              <a:t>Trial Balance Report</a:t>
            </a:r>
          </a:p>
          <a:p>
            <a:r>
              <a:rPr lang="en-US" sz="2000" dirty="0"/>
              <a:t>Five Year Expense Trend Report and Lab Fee Revenue Report</a:t>
            </a:r>
          </a:p>
          <a:p>
            <a:pPr marL="457200" lvl="1" indent="0">
              <a:buNone/>
            </a:pPr>
            <a:r>
              <a:rPr lang="en-US" sz="1600" dirty="0"/>
              <a:t>Gemini for Departments&gt;Budgeting&gt;UTD Reporting Console&gt;Budget Related</a:t>
            </a:r>
          </a:p>
          <a:p>
            <a:r>
              <a:rPr lang="en-US" sz="1800" dirty="0">
                <a:solidFill>
                  <a:schemeClr val="accent2"/>
                </a:solidFill>
              </a:rPr>
              <a:t>BPM Checklist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2"/>
                </a:solidFill>
                <a:hlinkClick r:id="rId7"/>
              </a:rPr>
              <a:t>https://finance.utdallas.edu/managing-departmental-finances/budget-development</a:t>
            </a:r>
            <a:r>
              <a:rPr lang="en-US" sz="2000" dirty="0">
                <a:solidFill>
                  <a:schemeClr val="accent2"/>
                </a:solidFill>
                <a:hlinkClick r:id="rId7"/>
              </a:rPr>
              <a:t>/</a:t>
            </a:r>
            <a:endParaRPr lang="en-US" sz="2000" dirty="0">
              <a:solidFill>
                <a:schemeClr val="accent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3489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AA250-68B5-6740-0ED3-04E721328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18A2AE-1C84-D212-6168-36B52B123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BPM Process: Budget Development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E18DE5-23D6-DA93-532C-C97444DC7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79" y="1690688"/>
            <a:ext cx="1090904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Promotions/Reclasses/Equity/Market Increases </a:t>
            </a:r>
            <a:r>
              <a:rPr lang="en-US" dirty="0"/>
              <a:t>(excluding merit) </a:t>
            </a:r>
            <a:endParaRPr lang="en-US" sz="1600" dirty="0"/>
          </a:p>
          <a:p>
            <a:r>
              <a:rPr lang="en-US" sz="2400" dirty="0" err="1"/>
              <a:t>ePREM</a:t>
            </a:r>
            <a:r>
              <a:rPr lang="en-US" sz="2400" dirty="0"/>
              <a:t> will be available 3/1- 3/31 to enter requests – Effective 9/1/24 (FY25)</a:t>
            </a:r>
            <a:endParaRPr lang="en-US" sz="12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Set aside funding:</a:t>
            </a:r>
            <a:endParaRPr lang="en-US" sz="1800" b="1" dirty="0">
              <a:solidFill>
                <a:schemeClr val="accent2"/>
              </a:solidFill>
            </a:endParaRPr>
          </a:p>
          <a:p>
            <a:pPr lvl="1"/>
            <a:r>
              <a:rPr lang="en-US" sz="1800" dirty="0"/>
              <a:t>Add to reserves under the BPM Cost Center Detail tab</a:t>
            </a:r>
            <a:r>
              <a:rPr lang="en-US" sz="1800" dirty="0">
                <a:sym typeface="Wingdings" panose="05000000000000000000" pitchFamily="2" charset="2"/>
              </a:rPr>
              <a:t> 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Salaries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Job Titles with A  A &amp; P Lump Sum A5011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Job Titles with F  Faculty Lump Sum A5021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Job Titles with C  Classified Lump Sum A5041</a:t>
            </a:r>
          </a:p>
          <a:p>
            <a:r>
              <a:rPr lang="en-US" sz="2400" dirty="0">
                <a:sym typeface="Wingdings" panose="05000000000000000000" pitchFamily="2" charset="2"/>
              </a:rPr>
              <a:t>No BPM job code changes unless position has an approval through an ePAR/ePUR</a:t>
            </a:r>
          </a:p>
          <a:p>
            <a:pPr marL="457200" lvl="1" indent="0">
              <a:buNone/>
            </a:pPr>
            <a:endParaRPr lang="en-US" sz="8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5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EF5CB894-9B21-B6FA-4DA9-D5BB60834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9FF7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725" b="35536"/>
          <a:stretch/>
        </p:blipFill>
        <p:spPr>
          <a:xfrm rot="10800000">
            <a:off x="0" y="-28829"/>
            <a:ext cx="12192000" cy="683812"/>
          </a:xfrm>
          <a:prstGeom prst="rect">
            <a:avLst/>
          </a:prstGeom>
        </p:spPr>
      </p:pic>
      <p:pic>
        <p:nvPicPr>
          <p:cNvPr id="3" name="Picture 2" descr="A black circle with orange flames&#10;&#10;Description automatically generated">
            <a:extLst>
              <a:ext uri="{FF2B5EF4-FFF2-40B4-BE49-F238E27FC236}">
                <a16:creationId xmlns:a16="http://schemas.microsoft.com/office/drawing/2014/main" id="{E3858BC9-488C-3DD8-87B9-431ED897812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7533" b="42735"/>
          <a:stretch/>
        </p:blipFill>
        <p:spPr>
          <a:xfrm>
            <a:off x="0" y="6059055"/>
            <a:ext cx="12192000" cy="798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CC2B8-0541-7E5E-A99F-5E0C1CE11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4" r="4171"/>
          <a:stretch/>
        </p:blipFill>
        <p:spPr>
          <a:xfrm>
            <a:off x="-2" y="223777"/>
            <a:ext cx="12192001" cy="6132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1B781-F9FF-954C-995F-1BDAC210DB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7B9F3-DFF0-E4E4-A0FE-8745CCD1B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6C632-A9A9-3C78-DCCF-7831976B548E}"/>
              </a:ext>
            </a:extLst>
          </p:cNvPr>
          <p:cNvSpPr txBox="1">
            <a:spLocks/>
          </p:cNvSpPr>
          <p:nvPr/>
        </p:nvSpPr>
        <p:spPr>
          <a:xfrm>
            <a:off x="7096125" y="-28828"/>
            <a:ext cx="4467225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bg2"/>
                </a:solidFill>
                <a:latin typeface="Segoe UI Semibold" panose="020B0702040204020203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Segoe UI Semibold" panose="020B0702040204020203" pitchFamily="34" charset="0"/>
                <a:cs typeface="Arial"/>
                <a:sym typeface="Arial"/>
              </a:rPr>
              <a:t>Budget &amp; Financial Planning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646BE-9841-BAD4-0005-E93FBED90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97" y="6353484"/>
            <a:ext cx="2743200" cy="3679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D36BC3-8A47-FB18-5AEC-351C9CF7F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995"/>
            <a:ext cx="10515600" cy="435133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8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When to use the Salary Adjustment columns by position?</a:t>
            </a:r>
            <a:endParaRPr lang="en-US" sz="3200" b="1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BPM Payroll tab  Salary Adjustments Tab  Current Salary Adjustment column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To adjust a new employee’s salary or a vacant position’s salary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Any approved salary increases(not a part of the </a:t>
            </a:r>
            <a:r>
              <a:rPr lang="en-US" dirty="0" err="1">
                <a:sym typeface="Wingdings" panose="05000000000000000000" pitchFamily="2" charset="2"/>
              </a:rPr>
              <a:t>ePREM</a:t>
            </a:r>
            <a:r>
              <a:rPr lang="en-US" dirty="0">
                <a:sym typeface="Wingdings" panose="05000000000000000000" pitchFamily="2" charset="2"/>
              </a:rPr>
              <a:t> process)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ePAR/</a:t>
            </a:r>
            <a:r>
              <a:rPr lang="en-US" dirty="0" err="1">
                <a:sym typeface="Wingdings" panose="05000000000000000000" pitchFamily="2" charset="2"/>
              </a:rPr>
              <a:t>ePUR</a:t>
            </a:r>
            <a:r>
              <a:rPr lang="en-US" dirty="0">
                <a:sym typeface="Wingdings" panose="05000000000000000000" pitchFamily="2" charset="2"/>
              </a:rPr>
              <a:t> documentation will be required</a:t>
            </a:r>
          </a:p>
          <a:p>
            <a:r>
              <a:rPr lang="en-US" dirty="0">
                <a:sym typeface="Wingdings" panose="05000000000000000000" pitchFamily="2" charset="2"/>
              </a:rPr>
              <a:t>BPM Payroll tab  Salary Adjustments Tab  Budget Salary Grade column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Increasing a position’s salary to meet the minimum range when the minimum salary error pops up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3189C7-8B24-2E46-40F2-9BBDBD01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BPM Process: Budget Development</a:t>
            </a:r>
          </a:p>
        </p:txBody>
      </p:sp>
    </p:spTree>
    <p:extLst>
      <p:ext uri="{BB962C8B-B14F-4D97-AF65-F5344CB8AC3E}">
        <p14:creationId xmlns:p14="http://schemas.microsoft.com/office/powerpoint/2010/main" val="1571949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1241</Words>
  <Application>Microsoft Office PowerPoint</Application>
  <PresentationFormat>Widescreen</PresentationFormat>
  <Paragraphs>234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Segoe UI</vt:lpstr>
      <vt:lpstr>Segoe UI Emoji</vt:lpstr>
      <vt:lpstr>Segoe UI Semibold</vt:lpstr>
      <vt:lpstr>Wingdings</vt:lpstr>
      <vt:lpstr>Office Theme</vt:lpstr>
      <vt:lpstr>PowerPoint Presentation</vt:lpstr>
      <vt:lpstr>Agenda</vt:lpstr>
      <vt:lpstr>PowerPoint Presentation</vt:lpstr>
      <vt:lpstr>Budget Overview</vt:lpstr>
      <vt:lpstr>Budget Process</vt:lpstr>
      <vt:lpstr>BPM Process: Budget Development</vt:lpstr>
      <vt:lpstr>BPM Process: Budget Development</vt:lpstr>
      <vt:lpstr>BPM Process: Budget Development</vt:lpstr>
      <vt:lpstr>BPM Process: Budget Development</vt:lpstr>
      <vt:lpstr>eMerit Preparation</vt:lpstr>
      <vt:lpstr>Budget Calendar (Tentative)</vt:lpstr>
      <vt:lpstr>Budget Calendar (Tentative) - Overview</vt:lpstr>
      <vt:lpstr>BPM – What is New?</vt:lpstr>
      <vt:lpstr>BPM Training Session</vt:lpstr>
      <vt:lpstr>Projects in Progress</vt:lpstr>
      <vt:lpstr>Questions?</vt:lpstr>
    </vt:vector>
  </TitlesOfParts>
  <Company>The Universtiy of Texas at Dallas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Quach, Beckie</dc:creator>
  <cp:lastModifiedBy>Quach, Beckie</cp:lastModifiedBy>
  <cp:revision>8</cp:revision>
  <dcterms:created xsi:type="dcterms:W3CDTF">2024-03-05T16:13:17Z</dcterms:created>
  <dcterms:modified xsi:type="dcterms:W3CDTF">2024-03-05T16:49:15Z</dcterms:modified>
</cp:coreProperties>
</file>