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285" r:id="rId3"/>
    <p:sldId id="283" r:id="rId4"/>
    <p:sldId id="294" r:id="rId5"/>
    <p:sldId id="266" r:id="rId6"/>
    <p:sldId id="268" r:id="rId7"/>
    <p:sldId id="288" r:id="rId8"/>
    <p:sldId id="289" r:id="rId9"/>
    <p:sldId id="290" r:id="rId10"/>
    <p:sldId id="291" r:id="rId11"/>
    <p:sldId id="297" r:id="rId12"/>
    <p:sldId id="298" r:id="rId13"/>
    <p:sldId id="299" r:id="rId14"/>
    <p:sldId id="303" r:id="rId15"/>
    <p:sldId id="300" r:id="rId16"/>
    <p:sldId id="295" r:id="rId17"/>
    <p:sldId id="296" r:id="rId18"/>
    <p:sldId id="276" r:id="rId19"/>
    <p:sldId id="301" r:id="rId20"/>
    <p:sldId id="304" r:id="rId21"/>
    <p:sldId id="305" r:id="rId22"/>
    <p:sldId id="279" r:id="rId23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097" autoAdjust="0"/>
  </p:normalViewPr>
  <p:slideViewPr>
    <p:cSldViewPr snapToGrid="0">
      <p:cViewPr varScale="1">
        <p:scale>
          <a:sx n="84" d="100"/>
          <a:sy n="84" d="100"/>
        </p:scale>
        <p:origin x="1596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22CCB16-E5FB-413F-8925-96623B4DFEF0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D1C25AC-9108-43F7-BE82-46AD093CE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5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utdallas.edu/buying-goods-services/supplier-management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1C25AC-9108-43F7-BE82-46AD093CED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9529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-PW only accepts 1 document attached to the invitation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-talk to the 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F93B1-505A-4661-8E74-AB0116D6981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042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-Login to Galaxy (PS) to locate PW</a:t>
            </a:r>
          </a:p>
          <a:p>
            <a:r>
              <a:rPr lang="en-US" dirty="0"/>
              <a:t>-link in </a:t>
            </a:r>
            <a:r>
              <a:rPr lang="en-US" dirty="0" err="1"/>
              <a:t>ePro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1C25AC-9108-43F7-BE82-46AD093CEDF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51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-Talk to the PW invitation fields and how they should be completed</a:t>
            </a:r>
          </a:p>
          <a:p>
            <a:r>
              <a:rPr lang="en-US" dirty="0"/>
              <a:t>	-phone number, reason for inviting and message not required fields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1C25AC-9108-43F7-BE82-46AD093CEDF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429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F93B1-505A-4661-8E74-AB0116D6981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8407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-Black = action / Blue = Email received with action</a:t>
            </a:r>
          </a:p>
          <a:p>
            <a:r>
              <a:rPr lang="en-US" dirty="0"/>
              <a:t>-Talk to the emails that will be received </a:t>
            </a:r>
          </a:p>
          <a:p>
            <a:r>
              <a:rPr lang="en-US" dirty="0"/>
              <a:t>-Departments will receive 5 emails (can receive additional emails if invitation was rejected, registration is returned, or resubmitted)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1C25AC-9108-43F7-BE82-46AD093CEDF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228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-If non-catalog requisition is submitted, ensure to tag the assigned buyer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F93B1-505A-4661-8E74-AB0116D6981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7846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of adding comment/how to tag buyer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1C25AC-9108-43F7-BE82-46AD093CEDF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2354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to the reasons why for each step:</a:t>
            </a:r>
          </a:p>
          <a:p>
            <a:pPr marL="228600" indent="-228600">
              <a:buAutoNum type="arabicPeriod"/>
            </a:pPr>
            <a:r>
              <a:rPr lang="en-US" dirty="0"/>
              <a:t>Ensure the supplier is not already active for use</a:t>
            </a:r>
          </a:p>
          <a:p>
            <a:pPr marL="228600" indent="-228600">
              <a:buAutoNum type="arabicPeriod"/>
            </a:pPr>
            <a:r>
              <a:rPr lang="en-US" dirty="0"/>
              <a:t>This helps justify the need for the purchase when the invitation is sent and starts the </a:t>
            </a:r>
            <a:r>
              <a:rPr lang="en-US" dirty="0" err="1"/>
              <a:t>ePro</a:t>
            </a:r>
            <a:r>
              <a:rPr lang="en-US" dirty="0"/>
              <a:t> workflow while onboarding</a:t>
            </a:r>
          </a:p>
          <a:p>
            <a:pPr marL="228600" indent="-228600">
              <a:buAutoNum type="arabicPeriod"/>
            </a:pPr>
            <a:r>
              <a:rPr lang="en-US" dirty="0"/>
              <a:t>To connect the requisition with the vendor onboarding</a:t>
            </a:r>
          </a:p>
          <a:p>
            <a:pPr marL="228600" indent="-228600">
              <a:buAutoNum type="arabicPeriod"/>
            </a:pPr>
            <a:r>
              <a:rPr lang="en-US" dirty="0"/>
              <a:t>Ensure procurement has the necessary document to review an approve the vendor request</a:t>
            </a:r>
          </a:p>
          <a:p>
            <a:pPr marL="228600" indent="-228600">
              <a:buAutoNum type="arabicPeriod"/>
            </a:pPr>
            <a:r>
              <a:rPr lang="en-US" dirty="0"/>
              <a:t>To help facilitate the onboarding process for the purchase to be made</a:t>
            </a:r>
          </a:p>
          <a:p>
            <a:pPr marL="228600" indent="-228600">
              <a:buAutoNum type="arabicPeriod"/>
            </a:pPr>
            <a:r>
              <a:rPr lang="en-US" dirty="0"/>
              <a:t>To process the requisition into a PO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1C25AC-9108-43F7-BE82-46AD093CEDF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283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-If the supplier is active in </a:t>
            </a:r>
            <a:r>
              <a:rPr lang="en-US" dirty="0" err="1"/>
              <a:t>ePro</a:t>
            </a:r>
            <a:r>
              <a:rPr lang="en-US" dirty="0"/>
              <a:t>, but not connected in PW department should send invitation.</a:t>
            </a:r>
          </a:p>
          <a:p>
            <a:r>
              <a:rPr lang="en-US" dirty="0"/>
              <a:t>-attach either the email communication noting the update, or a screenshot of the eProcurement search showing the vendor is inactive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1C25AC-9108-43F7-BE82-46AD093CEDF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022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-Initiators can cancel invitations</a:t>
            </a:r>
          </a:p>
          <a:p>
            <a:r>
              <a:rPr lang="en-US" dirty="0"/>
              <a:t>	-If needed the VM team can also cancel on behalf of department</a:t>
            </a:r>
          </a:p>
          <a:p>
            <a:r>
              <a:rPr lang="en-US" dirty="0"/>
              <a:t>-An invitation can be cancelled if the reg form has not been submitted</a:t>
            </a:r>
          </a:p>
          <a:p>
            <a:r>
              <a:rPr lang="en-US" dirty="0"/>
              <a:t>-emailed can be reused for future invitations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1C25AC-9108-43F7-BE82-46AD093CEDF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13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Suppliers provide documents in portal vs through email</a:t>
            </a:r>
          </a:p>
          <a:p>
            <a:r>
              <a:rPr lang="en-US" dirty="0"/>
              <a:t>2. Suppliers maintain their own data (updates)</a:t>
            </a:r>
          </a:p>
          <a:p>
            <a:r>
              <a:rPr lang="en-US" dirty="0"/>
              <a:t>3. Campus users have visibility to workflow (onboarding page/emails)</a:t>
            </a:r>
          </a:p>
          <a:p>
            <a:r>
              <a:rPr lang="en-US" dirty="0"/>
              <a:t>4. Campus and Vendors view invoice info</a:t>
            </a:r>
          </a:p>
          <a:p>
            <a:r>
              <a:rPr lang="en-US" dirty="0"/>
              <a:t>5. Additional Security and verification provided by PaymentWorks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1C25AC-9108-43F7-BE82-46AD093CED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742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-talk to how departments can cancel the invitations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1C25AC-9108-43F7-BE82-46AD093CEDF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15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-These are the 6 steps from our webpage that we will be going over each step in detail during the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1C25AC-9108-43F7-BE82-46AD093CED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882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dirty="0"/>
              <a:t>1. Check </a:t>
            </a:r>
            <a:r>
              <a:rPr lang="en-US" dirty="0" err="1"/>
              <a:t>ePro</a:t>
            </a:r>
            <a:r>
              <a:rPr lang="en-US" dirty="0"/>
              <a:t> if supplier exists or is inactive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F93B1-505A-4661-8E74-AB0116D698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314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Supplier Management Webpage: </a:t>
            </a:r>
            <a:r>
              <a:rPr lang="en-US" dirty="0">
                <a:hlinkClick r:id="rId3"/>
              </a:rPr>
              <a:t>https://finance.utdallas.edu/buying-goods-services/supplier-management/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F93B1-505A-4661-8E74-AB0116D698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79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-Green check indicates supplier is active an available for use </a:t>
            </a:r>
          </a:p>
          <a:p>
            <a:r>
              <a:rPr lang="en-US" dirty="0"/>
              <a:t>-Red X indicates supplier exists in </a:t>
            </a:r>
            <a:r>
              <a:rPr lang="en-US" dirty="0" err="1"/>
              <a:t>ePro</a:t>
            </a:r>
            <a:r>
              <a:rPr lang="en-US" dirty="0"/>
              <a:t> but is inactive (email vendors@ for reason)</a:t>
            </a:r>
          </a:p>
          <a:p>
            <a:r>
              <a:rPr lang="en-US" dirty="0"/>
              <a:t>-Yield no results the suppler does not have a file and needs to be onboarded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F93B1-505A-4661-8E74-AB0116D698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178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eProcurement Resources webpage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F93B1-505A-4661-8E74-AB0116D698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119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example we are showing how to select ‘New Vendor Needed’ as the supplier on a non-catalog requisition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1C25AC-9108-43F7-BE82-46AD093CED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6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-note once requisition has been submitted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F93B1-505A-4661-8E74-AB0116D6981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081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Procurement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8EC0B-F99C-4932-BD73-30B3009BE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714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Procurement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8EC0B-F99C-4932-BD73-30B3009BE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16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Procurement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8EC0B-F99C-4932-BD73-30B3009BE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7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2368" y="0"/>
            <a:ext cx="12189632" cy="849664"/>
          </a:xfrm>
          <a:prstGeom prst="rect">
            <a:avLst/>
          </a:prstGeom>
          <a:solidFill>
            <a:srgbClr val="E46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1" y="1295400"/>
            <a:ext cx="11798300" cy="4876800"/>
          </a:xfrm>
        </p:spPr>
        <p:txBody>
          <a:bodyPr/>
          <a:lstStyle>
            <a:lvl1pPr marL="342900" indent="-342900">
              <a:buClr>
                <a:srgbClr val="008542"/>
              </a:buClr>
              <a:buFont typeface="Wingdings" panose="05000000000000000000" pitchFamily="2" charset="2"/>
              <a:buChar char="v"/>
              <a:defRPr>
                <a:solidFill>
                  <a:srgbClr val="0039A6"/>
                </a:solidFill>
              </a:defRPr>
            </a:lvl1pPr>
            <a:lvl2pPr marL="742950" indent="-285750">
              <a:buClr>
                <a:srgbClr val="008542"/>
              </a:buClr>
              <a:buFont typeface="Wingdings" pitchFamily="2" charset="2"/>
              <a:buChar char="Ø"/>
              <a:defRPr sz="2000">
                <a:solidFill>
                  <a:srgbClr val="0039A6"/>
                </a:solidFill>
              </a:defRPr>
            </a:lvl2pPr>
            <a:lvl3pPr>
              <a:defRPr sz="1800">
                <a:solidFill>
                  <a:srgbClr val="0039A6"/>
                </a:solidFill>
              </a:defRPr>
            </a:lvl3pPr>
            <a:lvl4pPr>
              <a:defRPr sz="1600">
                <a:solidFill>
                  <a:srgbClr val="0039A6"/>
                </a:solidFill>
              </a:defRPr>
            </a:lvl4pPr>
            <a:lvl5pPr>
              <a:defRPr sz="1800">
                <a:solidFill>
                  <a:srgbClr val="0039A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4000" y="6553201"/>
            <a:ext cx="495299" cy="3016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44BE0B2-7A9E-462C-A7C6-7AA4F8582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2369" y="864921"/>
            <a:ext cx="12187092" cy="192354"/>
          </a:xfrm>
          <a:prstGeom prst="rect">
            <a:avLst/>
          </a:prstGeom>
          <a:solidFill>
            <a:srgbClr val="018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207697"/>
            <a:ext cx="11785600" cy="5334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0564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2368" y="0"/>
            <a:ext cx="12189632" cy="849664"/>
          </a:xfrm>
          <a:prstGeom prst="rect">
            <a:avLst/>
          </a:prstGeom>
          <a:solidFill>
            <a:srgbClr val="E46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4000" y="6553201"/>
            <a:ext cx="495299" cy="3016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44BE0B2-7A9E-462C-A7C6-7AA4F8582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2369" y="864921"/>
            <a:ext cx="12187092" cy="192354"/>
          </a:xfrm>
          <a:prstGeom prst="rect">
            <a:avLst/>
          </a:prstGeom>
          <a:solidFill>
            <a:srgbClr val="018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207697"/>
            <a:ext cx="11785600" cy="5334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7253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Procurement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8EC0B-F99C-4932-BD73-30B3009BE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389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Procurement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8EC0B-F99C-4932-BD73-30B3009BE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15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Procurement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8EC0B-F99C-4932-BD73-30B3009BE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53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Procurement University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8EC0B-F99C-4932-BD73-30B3009BE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310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Procurement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8EC0B-F99C-4932-BD73-30B3009BE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Procurement University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8EC0B-F99C-4932-BD73-30B3009BE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00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Procurement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8EC0B-F99C-4932-BD73-30B3009BE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740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Procurement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8EC0B-F99C-4932-BD73-30B3009BE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80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1" y="6214300"/>
            <a:ext cx="12192000" cy="649224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16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-10159"/>
            <a:ext cx="12192000" cy="35661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43575" y="-28828"/>
            <a:ext cx="5610225" cy="3566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2"/>
                </a:solidFill>
                <a:latin typeface="Segoe UI Semibold" panose="020B0702040204020203" pitchFamily="34" charset="0"/>
              </a:defRPr>
            </a:lvl1pPr>
          </a:lstStyle>
          <a:p>
            <a:r>
              <a:rPr lang="en-US"/>
              <a:t>Procurement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Segoe UI Semibold" panose="020B0702040204020203" pitchFamily="34" charset="0"/>
              </a:defRPr>
            </a:lvl1pPr>
          </a:lstStyle>
          <a:p>
            <a:fld id="{DCA8EC0B-F99C-4932-BD73-30B3009BE49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673" y="6301901"/>
            <a:ext cx="3558654" cy="47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84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 Semibold" panose="020B07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utdallas.edu/buying-goods-services/supplier-managemen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vendors@utdallas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utdallas.edu/finance/files/2020/10/Merge-Documents-by-Combining-Files-in-Acrobat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utdallas.edu/buying-goods-services/eprocurement-resources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inance.utdallas.edu/finance/files/2020/10/Merge-Documents-by-Combining-Files-in-Acrobat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vendors@utdallas.edu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vendors@utdallas.ed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utdallas.edu/buying-goods-services/eprocurement-resources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5686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/>
              <a:t>PaymentWorks  - Onboarding a Supplier</a:t>
            </a:r>
            <a:br>
              <a:rPr lang="en-US" b="1"/>
            </a:br>
            <a:br>
              <a:rPr lang="en-US" b="1"/>
            </a:br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54157" y="3193774"/>
            <a:ext cx="10270434" cy="3024146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>
                <a:cs typeface="Calibri"/>
              </a:rPr>
              <a:t>Presented By: </a:t>
            </a:r>
          </a:p>
          <a:p>
            <a:pPr lvl="1"/>
            <a:r>
              <a:rPr lang="en-US" dirty="0">
                <a:cs typeface="Calibri"/>
              </a:rPr>
              <a:t>Courtney Baxter (Vendor Data Analyst)</a:t>
            </a:r>
          </a:p>
          <a:p>
            <a:pPr lvl="1"/>
            <a:r>
              <a:rPr lang="en-US" dirty="0">
                <a:cs typeface="Calibri"/>
              </a:rPr>
              <a:t>Shayna Houston (Vendor Data Analyst)</a:t>
            </a:r>
          </a:p>
          <a:p>
            <a:pPr lvl="1"/>
            <a:r>
              <a:rPr lang="en-US" dirty="0">
                <a:cs typeface="Calibri"/>
              </a:rPr>
              <a:t>Kyra Detwiler (Assistant Director)</a:t>
            </a:r>
          </a:p>
          <a:p>
            <a:pPr lvl="1"/>
            <a:endParaRPr lang="en-US" dirty="0">
              <a:cs typeface="Calibri"/>
            </a:endParaRPr>
          </a:p>
          <a:p>
            <a:r>
              <a:rPr lang="en-US" sz="2400" dirty="0"/>
              <a:t>Webpage: </a:t>
            </a:r>
            <a:r>
              <a:rPr lang="en-US" sz="2000" dirty="0">
                <a:hlinkClick r:id="rId3"/>
              </a:rPr>
              <a:t>https://finance.utdallas.edu/buying-goods-services/supplier-management/</a:t>
            </a:r>
            <a:r>
              <a:rPr lang="en-US" sz="2000" dirty="0"/>
              <a:t> </a:t>
            </a:r>
            <a:endParaRPr lang="en-US" sz="2000" dirty="0">
              <a:cs typeface="Calibri"/>
            </a:endParaRPr>
          </a:p>
          <a:p>
            <a:r>
              <a:rPr lang="en-US" sz="2400" dirty="0"/>
              <a:t>Contact Us: </a:t>
            </a:r>
            <a:r>
              <a:rPr lang="en-US" sz="2000" dirty="0">
                <a:hlinkClick r:id="rId4"/>
              </a:rPr>
              <a:t>vendors@utdallas.edu</a:t>
            </a:r>
            <a:r>
              <a:rPr lang="en-US" sz="2000" dirty="0"/>
              <a:t> </a:t>
            </a:r>
            <a:endParaRPr lang="en-US" sz="2000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969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EF142-2325-4E71-902D-3456BE2FC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935" y="102403"/>
            <a:ext cx="10515600" cy="1325563"/>
          </a:xfrm>
        </p:spPr>
        <p:txBody>
          <a:bodyPr/>
          <a:lstStyle/>
          <a:p>
            <a:pPr algn="ctr"/>
            <a:r>
              <a:rPr lang="en-US"/>
              <a:t>Onboarding Process Flow - Step #4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E9565-4921-48FE-8832-A49E3ED9C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465" y="1427966"/>
            <a:ext cx="11086579" cy="50104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ea typeface="+mn-lt"/>
                <a:cs typeface="+mn-lt"/>
              </a:rPr>
              <a:t>4. </a:t>
            </a:r>
            <a:r>
              <a:rPr lang="en-US" dirty="0">
                <a:ea typeface="+mn-lt"/>
                <a:cs typeface="+mn-lt"/>
              </a:rPr>
              <a:t> The department submits an invitation in PaymentWorks with </a:t>
            </a:r>
            <a:endParaRPr lang="en-US" dirty="0"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ea typeface="+mn-lt"/>
                <a:cs typeface="+mn-lt"/>
              </a:rPr>
              <a:t>      the documents shown in the table below attached.</a:t>
            </a:r>
            <a:r>
              <a:rPr lang="en-US" sz="3200" dirty="0">
                <a:ea typeface="+mn-lt"/>
                <a:cs typeface="+mn-lt"/>
              </a:rPr>
              <a:t> </a:t>
            </a:r>
            <a:endParaRPr lang="en-US" dirty="0">
              <a:ea typeface="+mn-lt"/>
              <a:cs typeface="+mn-lt"/>
            </a:endParaRPr>
          </a:p>
          <a:p>
            <a:pPr marL="914400" lvl="1" indent="-457200">
              <a:spcBef>
                <a:spcPts val="0"/>
              </a:spcBef>
              <a:buFont typeface="Courier New" panose="020B0604020202020204" pitchFamily="34" charset="0"/>
              <a:buChar char="o"/>
            </a:pPr>
            <a:r>
              <a:rPr lang="en-US" sz="2000" dirty="0">
                <a:ea typeface="+mn-lt"/>
                <a:cs typeface="+mn-lt"/>
              </a:rPr>
              <a:t>Note: If you have more than one document, they will need to be merged into one. For instructions on how to merge your documents, please refer to </a:t>
            </a:r>
            <a:r>
              <a:rPr lang="en-US" sz="2000" dirty="0">
                <a:ea typeface="+mn-lt"/>
                <a:cs typeface="+mn-lt"/>
                <a:hlinkClick r:id="rId3"/>
              </a:rPr>
              <a:t>Merge Documents by Combining Files in Acrobat</a:t>
            </a:r>
            <a:r>
              <a:rPr lang="en-US" sz="2000" dirty="0">
                <a:ea typeface="+mn-lt"/>
                <a:cs typeface="+mn-lt"/>
              </a:rPr>
              <a:t>.</a:t>
            </a:r>
          </a:p>
          <a:p>
            <a:pPr marL="0" indent="0">
              <a:buNone/>
            </a:pPr>
            <a:endParaRPr lang="en-US" sz="3200" dirty="0">
              <a:ea typeface="+mn-lt"/>
              <a:cs typeface="+mn-lt"/>
            </a:endParaRPr>
          </a:p>
          <a:p>
            <a:pPr marL="514350" indent="-514350">
              <a:buFont typeface="Calibri Light" panose="020F0302020204030204"/>
              <a:buAutoNum type="arabicPeriod"/>
            </a:pPr>
            <a:endParaRPr lang="en-US" dirty="0">
              <a:cs typeface="Calibri" panose="020F0502020204030204"/>
            </a:endParaRP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9A1CED-9730-49DD-A806-CDBEC3AA72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8087" y="3254066"/>
            <a:ext cx="5599255" cy="278989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56923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EE2B0-FB30-4974-9F00-34C560093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ea typeface="+mj-lt"/>
                <a:cs typeface="+mj-lt"/>
              </a:rPr>
              <a:t>Onboarding Process Flow - Step #4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F7683-EF60-466B-9E24-5EC301253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US" sz="2400" dirty="0">
                <a:ea typeface="+mn-lt"/>
                <a:cs typeface="+mn-lt"/>
              </a:rPr>
              <a:t>Gemini for Departments-&gt; External Links-&gt; PaymentWorks</a:t>
            </a:r>
          </a:p>
          <a:p>
            <a:pPr marL="514350" indent="-514350">
              <a:buAutoNum type="arabicPeriod"/>
            </a:pPr>
            <a:r>
              <a:rPr lang="en-US" sz="2400" dirty="0">
                <a:ea typeface="+mn-lt"/>
                <a:cs typeface="+mn-lt"/>
              </a:rPr>
              <a:t>Log into PaymentWorks and select the Vendor Master Updates tile.</a:t>
            </a:r>
            <a:endParaRPr lang="en-US" sz="2400" dirty="0">
              <a:cs typeface="Calibri"/>
            </a:endParaRPr>
          </a:p>
          <a:p>
            <a:pPr marL="514350" indent="-514350">
              <a:buAutoNum type="arabicPeriod"/>
            </a:pPr>
            <a:endParaRPr lang="en-US" dirty="0">
              <a:ea typeface="+mn-lt"/>
              <a:cs typeface="+mn-lt"/>
            </a:endParaRPr>
          </a:p>
          <a:p>
            <a:pPr marL="514350" indent="-514350">
              <a:buAutoNum type="arabicPeriod"/>
            </a:pPr>
            <a:endParaRPr lang="en-US" dirty="0">
              <a:ea typeface="+mn-lt"/>
              <a:cs typeface="+mn-lt"/>
            </a:endParaRPr>
          </a:p>
          <a:p>
            <a:pPr marL="514350" indent="-514350">
              <a:buAutoNum type="arabicPeriod"/>
            </a:pPr>
            <a:endParaRPr lang="en-US" dirty="0">
              <a:ea typeface="+mn-lt"/>
              <a:cs typeface="+mn-lt"/>
            </a:endParaRPr>
          </a:p>
          <a:p>
            <a:pPr marL="514350" indent="-514350">
              <a:buAutoNum type="arabicPeriod"/>
            </a:pPr>
            <a:endParaRPr lang="en-US" sz="2400" dirty="0">
              <a:ea typeface="+mn-lt"/>
              <a:cs typeface="+mn-lt"/>
            </a:endParaRPr>
          </a:p>
          <a:p>
            <a:pPr marL="514350" indent="-514350">
              <a:buAutoNum type="arabicPeriod"/>
            </a:pPr>
            <a:r>
              <a:rPr lang="en-US" sz="2400" dirty="0">
                <a:ea typeface="+mn-lt"/>
                <a:cs typeface="+mn-lt"/>
              </a:rPr>
              <a:t>Click on the New Vendors Tab.</a:t>
            </a:r>
            <a:endParaRPr lang="en-US" sz="2400" dirty="0">
              <a:cs typeface="Calibri"/>
            </a:endParaRPr>
          </a:p>
          <a:p>
            <a:pPr marL="514350" indent="-514350">
              <a:buAutoNum type="arabicPeriod"/>
            </a:pPr>
            <a:endParaRPr lang="en-US" dirty="0">
              <a:cs typeface="Calibri"/>
            </a:endParaRPr>
          </a:p>
          <a:p>
            <a:pPr marL="514350" indent="-514350">
              <a:buAutoNum type="arabicPeriod"/>
            </a:pPr>
            <a:endParaRPr lang="en-US" dirty="0">
              <a:cs typeface="Calibri"/>
            </a:endParaRPr>
          </a:p>
          <a:p>
            <a:pPr marL="514350" indent="-514350">
              <a:buAutoNum type="arabicPeriod"/>
            </a:pPr>
            <a:endParaRPr lang="en-US" dirty="0">
              <a:cs typeface="Calibri"/>
            </a:endParaRPr>
          </a:p>
          <a:p>
            <a:pPr marL="514350" indent="-514350">
              <a:buAutoNum type="arabicPeriod"/>
            </a:pP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marL="514350" indent="-514350">
              <a:buAutoNum type="arabicPeriod"/>
            </a:pPr>
            <a:endParaRPr lang="en-US" dirty="0">
              <a:cs typeface="Calibri"/>
            </a:endParaRPr>
          </a:p>
          <a:p>
            <a:pPr marL="514350" indent="-514350">
              <a:buAutoNum type="arabicPeriod"/>
            </a:pPr>
            <a:endParaRPr lang="en-US" dirty="0">
              <a:cs typeface="Calibri"/>
            </a:endParaRPr>
          </a:p>
        </p:txBody>
      </p:sp>
      <p:pic>
        <p:nvPicPr>
          <p:cNvPr id="7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D85EBA3-EFF4-43CE-8069-57F68986C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757" y="2706693"/>
            <a:ext cx="5709556" cy="16260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F503A0A-B005-40C1-AE19-CBB44EF485CB}"/>
              </a:ext>
            </a:extLst>
          </p:cNvPr>
          <p:cNvSpPr/>
          <p:nvPr/>
        </p:nvSpPr>
        <p:spPr>
          <a:xfrm>
            <a:off x="1464254" y="3525157"/>
            <a:ext cx="2758135" cy="7725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0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818F4BCE-3421-453F-8C7B-D08FEC7647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4971" y="5232544"/>
            <a:ext cx="4004128" cy="8016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2F52DA7-5605-4CDB-963D-CE27240DC193}"/>
              </a:ext>
            </a:extLst>
          </p:cNvPr>
          <p:cNvSpPr/>
          <p:nvPr/>
        </p:nvSpPr>
        <p:spPr>
          <a:xfrm>
            <a:off x="3949824" y="5230584"/>
            <a:ext cx="1515350" cy="4006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67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287A412-358D-40B1-A08F-EEDB09926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277" y="1981630"/>
            <a:ext cx="3607616" cy="40577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4F81C2-FCDE-46F3-B882-45602F196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cs typeface="Calibri Light"/>
              </a:rPr>
              <a:t>Onboarding Process Flow - Step #4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890AD-DECD-471B-8C50-16FF3C4403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8843" y="1408339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200" dirty="0">
                <a:latin typeface="Segoe UI"/>
                <a:cs typeface="Calibri"/>
              </a:rPr>
              <a:t>4.  Click on the ‘Send Invitation…’ </a:t>
            </a:r>
            <a:endParaRPr lang="en-US" sz="2000" dirty="0">
              <a:latin typeface="Calibri" panose="020F0502020204030204"/>
              <a:cs typeface="Calibri"/>
            </a:endParaRPr>
          </a:p>
          <a:p>
            <a:pPr>
              <a:spcBef>
                <a:spcPts val="0"/>
              </a:spcBef>
              <a:buNone/>
            </a:pPr>
            <a:r>
              <a:rPr lang="en-US" sz="2200" dirty="0">
                <a:latin typeface="Segoe UI"/>
                <a:cs typeface="Calibri"/>
              </a:rPr>
              <a:t>     button.</a:t>
            </a:r>
            <a:endParaRPr lang="en-US" sz="2000" dirty="0">
              <a:latin typeface="Segoe UI"/>
              <a:ea typeface="+mn-lt"/>
              <a:cs typeface="+mn-lt"/>
            </a:endParaRPr>
          </a:p>
          <a:p>
            <a:pPr marL="0" indent="0">
              <a:buNone/>
            </a:pPr>
            <a:endParaRPr lang="en-US" sz="2400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sz="2400" dirty="0">
              <a:cs typeface="Calibri"/>
            </a:endParaRPr>
          </a:p>
          <a:p>
            <a:pPr marL="0" indent="0">
              <a:buNone/>
            </a:pPr>
            <a:endParaRPr lang="en-US" sz="2400" dirty="0">
              <a:cs typeface="Calibri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22DE18-AEDE-4044-BAD6-FA6223ED70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9629" y="1508125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 dirty="0">
                <a:ea typeface="+mn-lt"/>
                <a:cs typeface="+mn-lt"/>
              </a:rPr>
              <a:t>5.   Complete the invitation </a:t>
            </a:r>
            <a:endParaRPr lang="en-US" sz="2400" dirty="0">
              <a:cs typeface="Calibri" panose="020F0502020204030204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202A603C-A2E8-4306-BEC5-40629D2F59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579" y="2070100"/>
            <a:ext cx="1687130" cy="39787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D69C2C0-3751-4224-B4C7-FD6122ECA98B}"/>
              </a:ext>
            </a:extLst>
          </p:cNvPr>
          <p:cNvSpPr/>
          <p:nvPr/>
        </p:nvSpPr>
        <p:spPr>
          <a:xfrm>
            <a:off x="1700109" y="5765798"/>
            <a:ext cx="1034566" cy="2736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6C4BD2-1AF9-42EA-ABDC-1DEF2395EAB9}"/>
              </a:ext>
            </a:extLst>
          </p:cNvPr>
          <p:cNvSpPr/>
          <p:nvPr/>
        </p:nvSpPr>
        <p:spPr>
          <a:xfrm>
            <a:off x="9827492" y="5759677"/>
            <a:ext cx="360218" cy="2251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59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EF142-2325-4E71-902D-3456BE2FC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935" y="102403"/>
            <a:ext cx="10515600" cy="1325563"/>
          </a:xfrm>
        </p:spPr>
        <p:txBody>
          <a:bodyPr/>
          <a:lstStyle/>
          <a:p>
            <a:pPr algn="ctr"/>
            <a:r>
              <a:rPr lang="en-US"/>
              <a:t>Onboarding Process Flow - Step #5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E9565-4921-48FE-8832-A49E3ED9C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465" y="1427966"/>
            <a:ext cx="11086579" cy="50104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/>
              <a:t>5. The department monitors email communications sent </a:t>
            </a:r>
            <a:endParaRPr lang="en-US" sz="3200" dirty="0">
              <a:cs typeface="Calibri" panose="020F050202020403020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/>
              <a:t>    by PaymentWorks to track and facilitate the onboarding </a:t>
            </a:r>
            <a:endParaRPr lang="en-US" sz="3200" dirty="0"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/>
              <a:t>    process.  </a:t>
            </a:r>
            <a:endParaRPr lang="en-US" sz="3200" dirty="0">
              <a:ea typeface="+mn-lt"/>
              <a:cs typeface="+mn-lt"/>
            </a:endParaRPr>
          </a:p>
          <a:p>
            <a:pPr marL="514350" indent="-514350">
              <a:buAutoNum type="arabicPeriod"/>
            </a:pPr>
            <a:endParaRPr lang="en-US" sz="3200" dirty="0"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611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C1076B-67C1-4453-A03F-14CAFA9D8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8EC0B-F99C-4932-BD73-30B3009BE496}" type="slidenum">
              <a:rPr lang="en-US" smtClean="0"/>
              <a:t>14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86CC989-C66F-4386-BA1B-A7164CCC6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277" y="9311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Onboarding Process Flow - Step #5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B324F7FC-1704-A21A-1837-E03F10665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710" y="1185347"/>
            <a:ext cx="7464580" cy="483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522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EF142-2325-4E71-902D-3456BE2FC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935" y="102403"/>
            <a:ext cx="10515600" cy="1325563"/>
          </a:xfrm>
        </p:spPr>
        <p:txBody>
          <a:bodyPr/>
          <a:lstStyle/>
          <a:p>
            <a:pPr algn="ctr"/>
            <a:r>
              <a:rPr lang="en-US"/>
              <a:t>Onboarding Process Flow - Step #6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E9565-4921-48FE-8832-A49E3ED9C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465" y="1427966"/>
            <a:ext cx="11086579" cy="50104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cs typeface="Calibri" panose="020F050202020403020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latin typeface="Segoe UI"/>
                <a:ea typeface="+mn-lt"/>
                <a:cs typeface="+mn-lt"/>
              </a:rPr>
              <a:t>6. Comment on the submitted requisition noting the </a:t>
            </a:r>
            <a:endParaRPr lang="en-US" dirty="0">
              <a:ea typeface="+mn-lt"/>
              <a:cs typeface="+mn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latin typeface="Segoe UI"/>
                <a:ea typeface="+mn-lt"/>
                <a:cs typeface="+mn-lt"/>
              </a:rPr>
              <a:t>    provided vendor ID # sent in the final email </a:t>
            </a:r>
            <a:endParaRPr lang="en-US" dirty="0">
              <a:ea typeface="+mn-lt"/>
              <a:cs typeface="+mn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latin typeface="Segoe UI"/>
                <a:ea typeface="+mn-lt"/>
                <a:cs typeface="+mn-lt"/>
              </a:rPr>
              <a:t>    communication from PaymentWorks (Email Title: Payee </a:t>
            </a:r>
            <a:endParaRPr lang="en-US" dirty="0">
              <a:ea typeface="+mn-lt"/>
              <a:cs typeface="+mn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latin typeface="Segoe UI"/>
                <a:ea typeface="+mn-lt"/>
                <a:cs typeface="+mn-lt"/>
              </a:rPr>
              <a:t>    Onboarding Complete). Tag the buyer, if assigned to the </a:t>
            </a:r>
            <a:endParaRPr lang="en-US" dirty="0">
              <a:latin typeface="Segoe UI"/>
              <a:ea typeface="+mn-lt"/>
              <a:cs typeface="+mn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latin typeface="Segoe UI"/>
                <a:ea typeface="+mn-lt"/>
                <a:cs typeface="+mn-lt"/>
              </a:rPr>
              <a:t>    requisition, with your comment.</a:t>
            </a:r>
            <a:endParaRPr lang="en-US" dirty="0">
              <a:latin typeface="Segoe U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latin typeface="Segoe UI"/>
                <a:ea typeface="+mn-lt"/>
                <a:cs typeface="+mn-lt"/>
              </a:rPr>
              <a:t>  </a:t>
            </a:r>
            <a:endParaRPr lang="en-US" dirty="0">
              <a:latin typeface="Segoe UI"/>
            </a:endParaRPr>
          </a:p>
          <a:p>
            <a:pPr marL="514350" indent="-514350">
              <a:buAutoNum type="arabicPeriod"/>
            </a:pPr>
            <a:endParaRPr lang="en-US" sz="3200" dirty="0"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510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74A50-5AC9-406D-B1F1-1A64C6F80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ea typeface="+mj-lt"/>
                <a:cs typeface="+mj-lt"/>
              </a:rPr>
              <a:t>Onboarding Process Flow - Step #6</a:t>
            </a:r>
          </a:p>
          <a:p>
            <a:endParaRPr lang="en-US">
              <a:cs typeface="Calibri Light"/>
            </a:endParaRPr>
          </a:p>
        </p:txBody>
      </p:sp>
      <p:pic>
        <p:nvPicPr>
          <p:cNvPr id="4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BA53C9E-4152-442F-A489-ECD3E1FB5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900" y="1249813"/>
            <a:ext cx="9374413" cy="47847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0C15222-6B9B-46A2-90BA-659F79010D0F}"/>
              </a:ext>
            </a:extLst>
          </p:cNvPr>
          <p:cNvSpPr/>
          <p:nvPr/>
        </p:nvSpPr>
        <p:spPr>
          <a:xfrm>
            <a:off x="1836183" y="1211942"/>
            <a:ext cx="626349" cy="2101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E52BDF-58E3-451C-925F-70BB4E2A2643}"/>
              </a:ext>
            </a:extLst>
          </p:cNvPr>
          <p:cNvSpPr/>
          <p:nvPr/>
        </p:nvSpPr>
        <p:spPr>
          <a:xfrm>
            <a:off x="10336112" y="1629227"/>
            <a:ext cx="308850" cy="3189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7F7E8C-5DAD-45F1-8AC0-16DC5C303897}"/>
              </a:ext>
            </a:extLst>
          </p:cNvPr>
          <p:cNvSpPr/>
          <p:nvPr/>
        </p:nvSpPr>
        <p:spPr>
          <a:xfrm>
            <a:off x="6045327" y="2627085"/>
            <a:ext cx="562849" cy="1375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4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E180D-C04C-415E-B57E-01DBA1DD9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3" y="83558"/>
            <a:ext cx="10515600" cy="1325563"/>
          </a:xfrm>
        </p:spPr>
        <p:txBody>
          <a:bodyPr/>
          <a:lstStyle/>
          <a:p>
            <a:pPr algn="ctr"/>
            <a:r>
              <a:rPr lang="en-US"/>
              <a:t>Onboarding Process Flow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DB7064A-90A1-4CC5-95C9-7B905BFA9594}"/>
              </a:ext>
            </a:extLst>
          </p:cNvPr>
          <p:cNvSpPr txBox="1">
            <a:spLocks/>
          </p:cNvSpPr>
          <p:nvPr/>
        </p:nvSpPr>
        <p:spPr>
          <a:xfrm>
            <a:off x="838200" y="1099305"/>
            <a:ext cx="10515600" cy="47129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en-US" sz="1800"/>
              <a:t>The department should check within eProcurement to see if their supplier already exists or is currently inactive. </a:t>
            </a:r>
            <a:endParaRPr lang="en-US" sz="1800">
              <a:cs typeface="Times New Roman"/>
            </a:endParaRPr>
          </a:p>
          <a:p>
            <a:pPr>
              <a:buFont typeface="Arial" panose="020B0604020202020204" pitchFamily="34" charset="0"/>
              <a:buAutoNum type="arabicPeriod"/>
            </a:pPr>
            <a:r>
              <a:rPr lang="en-US" sz="1800">
                <a:latin typeface="Segoe UI"/>
                <a:cs typeface="Segoe UI"/>
              </a:rPr>
              <a:t>The department submits the appropriate form/requisition in eProcurement with ‘New Vendor Needed’ added as the supplier.  ‘New Vendor Needed’ is available for use on all form/requisition types in eProcurement.  Please refer to </a:t>
            </a:r>
            <a:r>
              <a:rPr lang="en-US" sz="1800" u="sng">
                <a:solidFill>
                  <a:srgbClr val="0563C1"/>
                </a:solidFill>
                <a:latin typeface="Calibri"/>
                <a:ea typeface="Calibri" panose="020F0502020204030204" pitchFamily="34" charset="0"/>
                <a:cs typeface="Times New Roman"/>
                <a:hlinkClick r:id="rId3"/>
              </a:rPr>
              <a:t>eProcurement Resources</a:t>
            </a:r>
            <a:r>
              <a:rPr lang="en-US" sz="1800">
                <a:solidFill>
                  <a:srgbClr val="FF0000"/>
                </a:solidFill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1800">
                <a:latin typeface="Segoe UI"/>
                <a:cs typeface="Segoe UI"/>
              </a:rPr>
              <a:t>for more information on the correct form/requisition to use.</a:t>
            </a:r>
            <a:endParaRPr lang="en-US" sz="1400">
              <a:cs typeface="Calibri"/>
            </a:endParaRPr>
          </a:p>
          <a:p>
            <a:pPr>
              <a:buFont typeface="Arial" panose="020B0604020202020204" pitchFamily="34" charset="0"/>
              <a:buAutoNum type="arabicPeriod"/>
            </a:pPr>
            <a:r>
              <a:rPr lang="en-US" sz="1800"/>
              <a:t>The department exports the requisition into a document.</a:t>
            </a:r>
            <a:endParaRPr lang="en-US" sz="1800">
              <a:cs typeface="Calibri"/>
            </a:endParaRPr>
          </a:p>
          <a:p>
            <a:pPr>
              <a:buFont typeface="Arial" panose="020B0604020202020204" pitchFamily="34" charset="0"/>
              <a:buAutoNum type="arabicPeriod"/>
            </a:pPr>
            <a:r>
              <a:rPr lang="en-US" sz="1800"/>
              <a:t>The department submits an invitation in PaymentWorks with the documents shown in the table below attached. 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>
                <a:ea typeface="+mn-lt"/>
                <a:cs typeface="+mn-lt"/>
              </a:rPr>
              <a:t>Note: If you have more than one document, they will need to be merged into one. For instructions on how to merge your documents, please refer to </a:t>
            </a:r>
            <a:r>
              <a:rPr lang="en-US" sz="1600">
                <a:ea typeface="+mn-lt"/>
                <a:cs typeface="+mn-lt"/>
                <a:hlinkClick r:id="rId4"/>
              </a:rPr>
              <a:t>Merge Documents by Combining Files in Acrobat</a:t>
            </a:r>
            <a:r>
              <a:rPr lang="en-US" sz="1600">
                <a:ea typeface="+mn-lt"/>
                <a:cs typeface="+mn-lt"/>
              </a:rPr>
              <a:t>. 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US" sz="1800"/>
              <a:t>The department monitors email communications sent by PaymentWorks to track and facilitate the onboarding process.   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US" sz="1800">
                <a:latin typeface="Segoe UI"/>
                <a:ea typeface="+mn-lt"/>
                <a:cs typeface="+mn-lt"/>
              </a:rPr>
              <a:t>Comment on the submitted requisition noting the provided vendor ID # sent in the final email communication from PaymentWorks (Email Title: Payee Onboarding Complete). Tag the buyer, if assigned to the requisition, with your comment.</a:t>
            </a:r>
            <a:endParaRPr lang="en-US" sz="1800" dirty="0">
              <a:latin typeface="Calibri"/>
              <a:ea typeface="Calibri" panose="020F050202020403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91255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E180D-C04C-415E-B57E-01DBA1DD9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09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>
                <a:latin typeface="Segoe UI Semibold"/>
                <a:cs typeface="Segoe UI Semibold"/>
              </a:rPr>
              <a:t>Supplier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3D10B-4F45-4F6B-A82B-D75CCCB9E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846" y="1207489"/>
            <a:ext cx="11486492" cy="1351968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Existing PaymentWorks Profile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/>
              <a:t>If a supplier already has a connected profile in PaymentWorks, they can log in at any time and make updates to their information.</a:t>
            </a:r>
            <a:endParaRPr lang="en-US" dirty="0">
              <a:cs typeface="Calibri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>
              <a:cs typeface="Calibri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cs typeface="Calibri"/>
            </a:endParaRPr>
          </a:p>
        </p:txBody>
      </p:sp>
      <p:pic>
        <p:nvPicPr>
          <p:cNvPr id="4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303D99F-B48C-4D7C-900C-4B323FAA5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043" y="2579692"/>
            <a:ext cx="5890984" cy="16895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7AF2B51-DCE0-4FF5-9EC4-FF3BB3E7071B}"/>
              </a:ext>
            </a:extLst>
          </p:cNvPr>
          <p:cNvSpPr/>
          <p:nvPr/>
        </p:nvSpPr>
        <p:spPr>
          <a:xfrm>
            <a:off x="3178754" y="2581729"/>
            <a:ext cx="2848849" cy="8088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EE7E8F59-8C21-469F-A064-698CCB6F9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71" y="4501773"/>
            <a:ext cx="11097984" cy="145580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0F11F56-F739-4A9E-8F66-3E3FF36CD287}"/>
              </a:ext>
            </a:extLst>
          </p:cNvPr>
          <p:cNvSpPr/>
          <p:nvPr/>
        </p:nvSpPr>
        <p:spPr>
          <a:xfrm>
            <a:off x="2453039" y="4904014"/>
            <a:ext cx="889422" cy="2554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43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F5EFB-BF78-4738-930E-A09D08347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0911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ea typeface="+mn-lt"/>
                <a:cs typeface="+mn-lt"/>
              </a:rPr>
              <a:t>Supplier Not in PaymentWorks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ea typeface="+mn-lt"/>
                <a:cs typeface="+mn-lt"/>
              </a:rPr>
              <a:t>If a supplier has not created a profile in PaymentWorks but is currently an active supplier with UTD (and active in </a:t>
            </a:r>
            <a:r>
              <a:rPr lang="en-US" dirty="0" err="1">
                <a:ea typeface="+mn-lt"/>
                <a:cs typeface="+mn-lt"/>
              </a:rPr>
              <a:t>ePro</a:t>
            </a:r>
            <a:r>
              <a:rPr lang="en-US" dirty="0">
                <a:ea typeface="+mn-lt"/>
                <a:cs typeface="+mn-lt"/>
              </a:rPr>
              <a:t>), the respective department should send an invitation to onboard the supplier into </a:t>
            </a:r>
            <a:r>
              <a:rPr lang="en-US" dirty="0" err="1">
                <a:ea typeface="+mn-lt"/>
                <a:cs typeface="+mn-lt"/>
              </a:rPr>
              <a:t>ePro</a:t>
            </a:r>
            <a:r>
              <a:rPr lang="en-US" dirty="0">
                <a:ea typeface="+mn-lt"/>
                <a:cs typeface="+mn-lt"/>
              </a:rPr>
              <a:t>.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ea typeface="+mn-lt"/>
                <a:cs typeface="+mn-lt"/>
              </a:rPr>
              <a:t>Sent invitation should note existing vendor ID in description field.</a:t>
            </a:r>
          </a:p>
          <a:p>
            <a:pPr marL="742950" lvl="1" indent="-3429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ea typeface="+mn-lt"/>
                <a:cs typeface="+mn-lt"/>
              </a:rPr>
              <a:t>If a supplier has not created a profile in PaymentWorks but is currently an active supplier with UTD (and inactive in </a:t>
            </a:r>
            <a:r>
              <a:rPr lang="en-US" dirty="0" err="1">
                <a:ea typeface="+mn-lt"/>
                <a:cs typeface="+mn-lt"/>
              </a:rPr>
              <a:t>ePro</a:t>
            </a:r>
            <a:r>
              <a:rPr lang="en-US" dirty="0">
                <a:ea typeface="+mn-lt"/>
                <a:cs typeface="+mn-lt"/>
              </a:rPr>
              <a:t>), email </a:t>
            </a:r>
            <a:r>
              <a:rPr lang="en-US" dirty="0">
                <a:ea typeface="+mn-lt"/>
                <a:cs typeface="+mn-lt"/>
                <a:hlinkClick r:id="rId3"/>
              </a:rPr>
              <a:t>vendors@utdallas.edu</a:t>
            </a:r>
            <a:r>
              <a:rPr lang="en-US" dirty="0">
                <a:ea typeface="+mn-lt"/>
                <a:cs typeface="+mn-lt"/>
              </a:rPr>
              <a:t> to review.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05B1A2B-49AC-47CB-BA71-8018ED6FAA38}"/>
              </a:ext>
            </a:extLst>
          </p:cNvPr>
          <p:cNvSpPr txBox="1">
            <a:spLocks/>
          </p:cNvSpPr>
          <p:nvPr/>
        </p:nvSpPr>
        <p:spPr>
          <a:xfrm>
            <a:off x="866078" y="18585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latin typeface="Segoe UI Semibold"/>
                <a:cs typeface="Segoe UI Semibold"/>
              </a:rPr>
              <a:t>Supplier Updates</a:t>
            </a:r>
          </a:p>
        </p:txBody>
      </p:sp>
    </p:spTree>
    <p:extLst>
      <p:ext uri="{BB962C8B-B14F-4D97-AF65-F5344CB8AC3E}">
        <p14:creationId xmlns:p14="http://schemas.microsoft.com/office/powerpoint/2010/main" val="2864367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2F9C2-5CD1-4FD3-8D2A-028EB20B3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PaymentWorks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1F6C2-F15E-4ECA-8B17-E31337F4B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0892"/>
            <a:ext cx="10515600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err="1">
                <a:ea typeface="+mn-lt"/>
                <a:cs typeface="+mn-lt"/>
              </a:rPr>
              <a:t>PaymentWorks</a:t>
            </a:r>
            <a:r>
              <a:rPr lang="en-US">
                <a:ea typeface="+mn-lt"/>
                <a:cs typeface="+mn-lt"/>
              </a:rPr>
              <a:t> is the supplier onboarding system used by the University of Texas at Dallas.</a:t>
            </a:r>
            <a:endParaRPr lang="en-US">
              <a:cs typeface="Calibri" panose="020F0502020204030204"/>
            </a:endParaRPr>
          </a:p>
          <a:p>
            <a:pPr lvl="1" indent="-285750"/>
            <a:r>
              <a:rPr lang="en-US">
                <a:ea typeface="+mn-lt"/>
                <a:cs typeface="+mn-lt"/>
              </a:rPr>
              <a:t>Suppliers will be able to provide documents through the new supplier portal instead of relying on email communications </a:t>
            </a:r>
            <a:endParaRPr lang="en-US">
              <a:cs typeface="Calibri"/>
            </a:endParaRPr>
          </a:p>
          <a:p>
            <a:pPr lvl="1" indent="-285750"/>
            <a:r>
              <a:rPr lang="en-US">
                <a:ea typeface="+mn-lt"/>
                <a:cs typeface="+mn-lt"/>
              </a:rPr>
              <a:t>Suppliers will be able to maintain their own data for updates once setup within </a:t>
            </a:r>
            <a:r>
              <a:rPr lang="en-US" err="1">
                <a:ea typeface="+mn-lt"/>
                <a:cs typeface="+mn-lt"/>
              </a:rPr>
              <a:t>PaymentWorks</a:t>
            </a:r>
            <a:r>
              <a:rPr lang="en-US">
                <a:ea typeface="+mn-lt"/>
                <a:cs typeface="+mn-lt"/>
              </a:rPr>
              <a:t> </a:t>
            </a:r>
            <a:endParaRPr lang="en-US">
              <a:cs typeface="Calibri"/>
            </a:endParaRPr>
          </a:p>
          <a:p>
            <a:pPr lvl="1" indent="-285750"/>
            <a:r>
              <a:rPr lang="en-US">
                <a:ea typeface="+mn-lt"/>
                <a:cs typeface="+mn-lt"/>
              </a:rPr>
              <a:t>Campus users will now have visibility to the workflow and setup status within the </a:t>
            </a:r>
            <a:r>
              <a:rPr lang="en-US" err="1">
                <a:ea typeface="+mn-lt"/>
                <a:cs typeface="+mn-lt"/>
              </a:rPr>
              <a:t>PaymentWorks</a:t>
            </a:r>
            <a:r>
              <a:rPr lang="en-US">
                <a:ea typeface="+mn-lt"/>
                <a:cs typeface="+mn-lt"/>
              </a:rPr>
              <a:t> portal </a:t>
            </a:r>
            <a:endParaRPr lang="en-US">
              <a:cs typeface="Calibri"/>
            </a:endParaRPr>
          </a:p>
          <a:p>
            <a:pPr lvl="1" indent="-285750"/>
            <a:r>
              <a:rPr lang="en-US">
                <a:ea typeface="+mn-lt"/>
                <a:cs typeface="+mn-lt"/>
              </a:rPr>
              <a:t>Both campus users and suppliers will be able to see invoice information within the new portal </a:t>
            </a:r>
            <a:endParaRPr lang="en-US">
              <a:cs typeface="Calibri"/>
            </a:endParaRPr>
          </a:p>
          <a:p>
            <a:pPr lvl="1" indent="-285750"/>
            <a:r>
              <a:rPr lang="en-US">
                <a:ea typeface="+mn-lt"/>
                <a:cs typeface="+mn-lt"/>
              </a:rPr>
              <a:t>Additional data security is provided by </a:t>
            </a:r>
            <a:r>
              <a:rPr lang="en-US" err="1">
                <a:ea typeface="+mn-lt"/>
                <a:cs typeface="+mn-lt"/>
              </a:rPr>
              <a:t>PaymentWorks</a:t>
            </a:r>
            <a:r>
              <a:rPr lang="en-US">
                <a:ea typeface="+mn-lt"/>
                <a:cs typeface="+mn-lt"/>
              </a:rPr>
              <a:t> to ensure our supplier information in accurate and verified 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35689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D4D7A-4779-DAA9-21CB-0E525ED92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Feature – Cancel Invitations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12BC4-F87C-CFC6-36D8-5016BFAD3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Initiators can cancel their PaymentWorks invitations</a:t>
            </a:r>
          </a:p>
          <a:p>
            <a:pPr lvl="1"/>
            <a:r>
              <a:rPr lang="en-US" dirty="0"/>
              <a:t>The Vendor Management team can also cancel invitations on behalf of department initiators</a:t>
            </a:r>
          </a:p>
          <a:p>
            <a:r>
              <a:rPr lang="en-US" dirty="0"/>
              <a:t>Invitations can be canceled if the registration form has not been submitted by the vendor </a:t>
            </a:r>
          </a:p>
          <a:p>
            <a:r>
              <a:rPr lang="en-US" dirty="0"/>
              <a:t>Once an invitation is canceled, the vendors email address can be reused for a future invitation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C93B4B-DDBD-24A9-29F0-63C6BF571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Procurement University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428E91-9E61-18F3-3291-3A4E670BA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8EC0B-F99C-4932-BD73-30B3009BE49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23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5BA42C-35D1-D363-9C96-64BA0D828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Procurement University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AC89CC-7542-7CBB-449B-BF04743C5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8EC0B-F99C-4932-BD73-30B3009BE496}" type="slidenum">
              <a:rPr lang="en-US" smtClean="0"/>
              <a:t>21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437751-6378-4400-18AE-538B079F5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568" y="530840"/>
            <a:ext cx="6890042" cy="42190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791B3E-152F-D07A-8B86-3F2BE2EE6E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6987" y="4749900"/>
            <a:ext cx="6167226" cy="134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996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8EC0B-F99C-4932-BD73-30B3009BE496}" type="slidenum">
              <a:rPr lang="en-US" smtClean="0"/>
              <a:t>22</a:t>
            </a:fld>
            <a:endParaRPr lang="en-US"/>
          </a:p>
        </p:txBody>
      </p:sp>
      <p:pic>
        <p:nvPicPr>
          <p:cNvPr id="16386" name="Picture 2" descr="C:\Users\rbernou\AppData\Local\Microsoft\Windows\Temporary Internet Files\Content.IE5\5DOSS8T5\preguntas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479" y="1690688"/>
            <a:ext cx="6477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443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E180D-C04C-415E-B57E-01DBA1DD9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3" y="83558"/>
            <a:ext cx="10515600" cy="1325563"/>
          </a:xfrm>
        </p:spPr>
        <p:txBody>
          <a:bodyPr/>
          <a:lstStyle/>
          <a:p>
            <a:pPr algn="ctr"/>
            <a:r>
              <a:rPr lang="en-US"/>
              <a:t>Onboarding Process Flow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04E61B-EC3C-4FC8-914F-AB1550F8E4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29477" y="1073149"/>
            <a:ext cx="7133045" cy="5032375"/>
          </a:xfrm>
        </p:spPr>
      </p:pic>
    </p:spTree>
    <p:extLst>
      <p:ext uri="{BB962C8B-B14F-4D97-AF65-F5344CB8AC3E}">
        <p14:creationId xmlns:p14="http://schemas.microsoft.com/office/powerpoint/2010/main" val="1675409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EF142-2325-4E71-902D-3456BE2FC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935" y="102403"/>
            <a:ext cx="10515600" cy="1325563"/>
          </a:xfrm>
        </p:spPr>
        <p:txBody>
          <a:bodyPr/>
          <a:lstStyle/>
          <a:p>
            <a:pPr algn="ctr"/>
            <a:r>
              <a:rPr lang="en-US"/>
              <a:t>Onboarding Process Flow - Step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E9565-4921-48FE-8832-A49E3ED9C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465" y="1427966"/>
            <a:ext cx="11086579" cy="501041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/>
          </a:p>
          <a:p>
            <a:pPr marL="514350" indent="-514350">
              <a:buFont typeface="+mj-lt"/>
              <a:buAutoNum type="arabicPeriod"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514350" indent="-514350">
              <a:buFont typeface="+mj-lt"/>
              <a:buAutoNum type="arabicPeriod"/>
            </a:pPr>
            <a:r>
              <a:rPr lang="en-US" sz="3200"/>
              <a:t>The department should check within eProcurement to see if their supplier already exists or is currently inactive. </a:t>
            </a:r>
          </a:p>
          <a:p>
            <a:pPr marL="514350" indent="-514350">
              <a:buFont typeface="+mj-lt"/>
              <a:buAutoNum type="arabicPeriod"/>
            </a:pPr>
            <a:endParaRPr lang="en-US"/>
          </a:p>
          <a:p>
            <a:pPr marL="514350" indent="-514350">
              <a:buFont typeface="+mj-lt"/>
              <a:buAutoNum type="arabicPeriod"/>
            </a:pPr>
            <a:endParaRPr lang="en-US"/>
          </a:p>
          <a:p>
            <a:pPr marL="514350" indent="-514350">
              <a:buFont typeface="+mj-lt"/>
              <a:buAutoNum type="arabicPeriod"/>
            </a:pPr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81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72033"/>
            <a:ext cx="10515600" cy="1062672"/>
          </a:xfrm>
        </p:spPr>
        <p:txBody>
          <a:bodyPr/>
          <a:lstStyle/>
          <a:p>
            <a:pPr algn="ctr"/>
            <a:r>
              <a:rPr lang="en-US"/>
              <a:t>Onboarding Process Flow – Step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535" y="917575"/>
            <a:ext cx="10802925" cy="50228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400">
                <a:latin typeface="Segoe UI"/>
                <a:cs typeface="Segoe UI"/>
              </a:rPr>
              <a:t>Log into eProcurement.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400">
                <a:latin typeface="Segoe UI"/>
                <a:cs typeface="Segoe UI"/>
              </a:rPr>
              <a:t>Click on the supplier icon on the left navigation bar.</a:t>
            </a:r>
          </a:p>
          <a:p>
            <a:pPr marL="914400" lvl="1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endParaRPr lang="en-US" sz="2000"/>
          </a:p>
          <a:p>
            <a:pPr marL="914400" lvl="1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endParaRPr lang="en-US" sz="2000"/>
          </a:p>
          <a:p>
            <a:pPr marL="914400" lvl="1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endParaRPr lang="en-US" sz="2000"/>
          </a:p>
          <a:p>
            <a:pPr marL="914400" lvl="1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endParaRPr lang="en-US" sz="2000"/>
          </a:p>
          <a:p>
            <a:pPr marL="914400" lvl="1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endParaRPr lang="en-US" sz="2000"/>
          </a:p>
          <a:p>
            <a:pPr marL="914400" lvl="1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endParaRPr lang="en-US" sz="2000"/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400">
                <a:latin typeface="Segoe UI"/>
                <a:cs typeface="Segoe UI"/>
              </a:rPr>
              <a:t>Search for the supplier by supplier name or supplier ID.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000">
                <a:latin typeface="Segoe UI"/>
                <a:cs typeface="Segoe UI"/>
              </a:rPr>
              <a:t>NOTE: If searching by supplier ID, you must include the leading zeros to yield a result.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endParaRPr lang="en-US" sz="200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endParaRPr lang="en-US" sz="2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6360AB-92E8-4399-A8BF-BBD2A219A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107" y="1779645"/>
            <a:ext cx="4038707" cy="23755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C34BE7-1E98-491A-A925-0FDBE097F6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1107" y="4938070"/>
            <a:ext cx="4887172" cy="116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830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6E76749-A07A-460B-B5B7-39988EBBF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171819"/>
            <a:ext cx="10515600" cy="1062672"/>
          </a:xfrm>
        </p:spPr>
        <p:txBody>
          <a:bodyPr/>
          <a:lstStyle/>
          <a:p>
            <a:pPr algn="ctr"/>
            <a:r>
              <a:rPr lang="en-US"/>
              <a:t>Onboarding Process Flow - Step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1ED57-B134-4930-A54F-739343916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998" y="4366595"/>
            <a:ext cx="10625667" cy="1663179"/>
          </a:xfrm>
          <a:solidFill>
            <a:schemeClr val="bg1"/>
          </a:solidFill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US">
                <a:latin typeface="Segoe UI"/>
                <a:cs typeface="Segoe UI"/>
              </a:rPr>
              <a:t>The green check mark indicated a supplier is active and available for use.</a:t>
            </a:r>
          </a:p>
          <a:p>
            <a:pPr>
              <a:lnSpc>
                <a:spcPct val="120000"/>
              </a:lnSpc>
            </a:pPr>
            <a:r>
              <a:rPr lang="en-US">
                <a:latin typeface="Segoe UI"/>
                <a:cs typeface="Segoe UI"/>
              </a:rPr>
              <a:t>The red X indicated a supplier exists within eProcurement but is currently inactive. </a:t>
            </a:r>
            <a:r>
              <a:rPr lang="en-US" sz="2800">
                <a:latin typeface="Segoe UI"/>
                <a:cs typeface="Segoe UI"/>
              </a:rPr>
              <a:t>If the supplier is inactive but does exist, they should email </a:t>
            </a:r>
            <a:r>
              <a:rPr lang="en-US" sz="2800">
                <a:latin typeface="Segoe UI"/>
                <a:cs typeface="Segoe U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vendors@utdallas.edu</a:t>
            </a:r>
            <a:r>
              <a:rPr lang="en-US" sz="2800">
                <a:latin typeface="Segoe UI"/>
                <a:cs typeface="Segoe UI"/>
              </a:rPr>
              <a:t> so that the reason for inactivation can be determined.</a:t>
            </a:r>
            <a:endParaRPr lang="en-US">
              <a:latin typeface="Segoe UI"/>
              <a:cs typeface="Segoe UI"/>
            </a:endParaRPr>
          </a:p>
          <a:p>
            <a:pPr>
              <a:lnSpc>
                <a:spcPct val="120000"/>
              </a:lnSpc>
            </a:pPr>
            <a:r>
              <a:rPr lang="en-US">
                <a:latin typeface="Segoe UI"/>
                <a:cs typeface="Segoe UI"/>
              </a:rPr>
              <a:t>If the supplier is not present, the supplier does not have a profile in our system and should be onboarded for use if needed.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EC9FC46E-CEC2-4EB5-B023-A3A4D5212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55" y="1401054"/>
            <a:ext cx="10407809" cy="274092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990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EF142-2325-4E71-902D-3456BE2FC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935" y="102403"/>
            <a:ext cx="10515600" cy="1325563"/>
          </a:xfrm>
        </p:spPr>
        <p:txBody>
          <a:bodyPr/>
          <a:lstStyle/>
          <a:p>
            <a:pPr algn="ctr"/>
            <a:r>
              <a:rPr lang="en-US"/>
              <a:t>Onboarding Process Flow - Step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E9565-4921-48FE-8832-A49E3ED9C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465" y="1427966"/>
            <a:ext cx="11086579" cy="46354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400" dirty="0">
              <a:latin typeface="Segoe UI"/>
              <a:cs typeface="Segoe UI"/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en-US" sz="2400" dirty="0">
                <a:latin typeface="Segoe UI"/>
                <a:cs typeface="Segoe UI"/>
              </a:rPr>
              <a:t>The department submits the appropriate form/requisition in eProcurement with ‘New Vendor Needed’ added as the supplier.  ‘New Vendor Needed’ is available for use on all form/requisition types in eProcurement.  Please refer to </a:t>
            </a:r>
            <a:r>
              <a:rPr lang="en-US" sz="2400" u="sng" dirty="0">
                <a:solidFill>
                  <a:srgbClr val="0563C1"/>
                </a:solidFill>
                <a:effectLst/>
                <a:latin typeface="Calibri"/>
                <a:ea typeface="Calibri" panose="020F0502020204030204" pitchFamily="34" charset="0"/>
                <a:cs typeface="Times New Roman"/>
                <a:hlinkClick r:id="rId3"/>
              </a:rPr>
              <a:t>eProcurement Resources</a:t>
            </a:r>
            <a:r>
              <a:rPr lang="en-US" sz="2400" dirty="0">
                <a:solidFill>
                  <a:srgbClr val="FF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2400" dirty="0">
                <a:latin typeface="Segoe UI"/>
                <a:cs typeface="Segoe UI"/>
              </a:rPr>
              <a:t>for more information on the correct form/requisition to use.</a:t>
            </a:r>
            <a:endParaRPr lang="en-US" dirty="0">
              <a:effectLst/>
            </a:endParaRPr>
          </a:p>
          <a:p>
            <a:pPr marL="514350" indent="-514350">
              <a:buFont typeface="+mj-lt"/>
              <a:buAutoNum type="arabicPeriod" startAt="2"/>
            </a:pPr>
            <a:endParaRPr lang="en-US" dirty="0"/>
          </a:p>
          <a:p>
            <a:pPr marL="514350" indent="-514350">
              <a:buFont typeface="+mj-lt"/>
              <a:buAutoNum type="arabicPeriod" startAt="2"/>
            </a:pPr>
            <a:endParaRPr lang="en-US" dirty="0"/>
          </a:p>
          <a:p>
            <a:pPr marL="514350" indent="-514350">
              <a:buFont typeface="+mj-lt"/>
              <a:buAutoNum type="arabicPeriod" startAt="2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48EC3F-B2EB-49D5-97FE-EFFF89808A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8160" y="3634044"/>
            <a:ext cx="9201150" cy="1543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8099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1DBD8-F0BC-4E68-B407-9CE7BEF9D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Onboarding Process Flow – Step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39F2FC-F701-4F1B-B811-0D7287A25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946" y="1690688"/>
            <a:ext cx="10778107" cy="431525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C6E40D2-57EE-4A3B-A7A6-8B66D5ED2FB2}"/>
              </a:ext>
            </a:extLst>
          </p:cNvPr>
          <p:cNvSpPr/>
          <p:nvPr/>
        </p:nvSpPr>
        <p:spPr>
          <a:xfrm>
            <a:off x="10538235" y="4970352"/>
            <a:ext cx="724276" cy="35931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6B37ACD5-BA7A-43D3-BD6B-FFB30A27BF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06946" y="1690688"/>
            <a:ext cx="10916872" cy="4341664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8242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EF142-2325-4E71-902D-3456BE2FC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935" y="102403"/>
            <a:ext cx="10515600" cy="1325563"/>
          </a:xfrm>
        </p:spPr>
        <p:txBody>
          <a:bodyPr/>
          <a:lstStyle/>
          <a:p>
            <a:pPr algn="ctr"/>
            <a:r>
              <a:rPr lang="en-US"/>
              <a:t>Onboarding Process Flow - Step #3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E9565-4921-48FE-8832-A49E3ED9C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465" y="1214902"/>
            <a:ext cx="11086579" cy="50104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dirty="0">
                <a:ea typeface="+mn-lt"/>
                <a:cs typeface="+mn-lt"/>
              </a:rPr>
              <a:t>3.  The department exports the requisition into a pdf </a:t>
            </a:r>
          </a:p>
          <a:p>
            <a:pPr marL="0" indent="0">
              <a:buNone/>
            </a:pPr>
            <a:r>
              <a:rPr lang="en-US" sz="3200" dirty="0">
                <a:ea typeface="+mn-lt"/>
                <a:cs typeface="+mn-lt"/>
              </a:rPr>
              <a:t>     document.</a:t>
            </a:r>
            <a:endParaRPr lang="en-US" dirty="0"/>
          </a:p>
          <a:p>
            <a:pPr marL="514350" indent="-514350">
              <a:buFont typeface="Calibri Light" panose="020F0302020204030204"/>
              <a:buAutoNum type="arabicPeriod"/>
            </a:pPr>
            <a:endParaRPr lang="en-US" dirty="0">
              <a:cs typeface="Calibri" panose="020F0502020204030204"/>
            </a:endParaRP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152056C-0A0A-463A-AF49-B98D1D542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333" y="2300546"/>
            <a:ext cx="9494873" cy="6754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0DD32E8-53F8-4539-AEA8-A9D40256FA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5310" y="3081225"/>
            <a:ext cx="9494873" cy="30401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830FDD7-3937-4F82-8671-10574DCBC239}"/>
              </a:ext>
            </a:extLst>
          </p:cNvPr>
          <p:cNvSpPr/>
          <p:nvPr/>
        </p:nvSpPr>
        <p:spPr>
          <a:xfrm>
            <a:off x="9138683" y="2590799"/>
            <a:ext cx="363278" cy="3189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FF9FC4-16B7-441D-BEAA-F912191F5FB1}"/>
              </a:ext>
            </a:extLst>
          </p:cNvPr>
          <p:cNvSpPr/>
          <p:nvPr/>
        </p:nvSpPr>
        <p:spPr>
          <a:xfrm>
            <a:off x="10201938" y="3085296"/>
            <a:ext cx="372138" cy="2569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336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</TotalTime>
  <Words>1492</Words>
  <Application>Microsoft Office PowerPoint</Application>
  <PresentationFormat>Widescreen</PresentationFormat>
  <Paragraphs>197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Courier New</vt:lpstr>
      <vt:lpstr>Segoe UI</vt:lpstr>
      <vt:lpstr>Segoe UI Semibold</vt:lpstr>
      <vt:lpstr>Wingdings</vt:lpstr>
      <vt:lpstr>Office Theme</vt:lpstr>
      <vt:lpstr>PaymentWorks  - Onboarding a Supplier  </vt:lpstr>
      <vt:lpstr>PaymentWorks</vt:lpstr>
      <vt:lpstr>Onboarding Process Flow</vt:lpstr>
      <vt:lpstr>Onboarding Process Flow - Step #1</vt:lpstr>
      <vt:lpstr>Onboarding Process Flow – Step #1</vt:lpstr>
      <vt:lpstr>Onboarding Process Flow - Step #1</vt:lpstr>
      <vt:lpstr>Onboarding Process Flow - Step #2</vt:lpstr>
      <vt:lpstr>Onboarding Process Flow – Step 2</vt:lpstr>
      <vt:lpstr>Onboarding Process Flow - Step #3</vt:lpstr>
      <vt:lpstr>Onboarding Process Flow - Step #4</vt:lpstr>
      <vt:lpstr>Onboarding Process Flow - Step #4</vt:lpstr>
      <vt:lpstr>Onboarding Process Flow - Step #4</vt:lpstr>
      <vt:lpstr>Onboarding Process Flow - Step #5</vt:lpstr>
      <vt:lpstr>Onboarding Process Flow - Step #5</vt:lpstr>
      <vt:lpstr>Onboarding Process Flow - Step #6</vt:lpstr>
      <vt:lpstr>Onboarding Process Flow - Step #6 </vt:lpstr>
      <vt:lpstr>Onboarding Process Flow</vt:lpstr>
      <vt:lpstr>Supplier Updates</vt:lpstr>
      <vt:lpstr>PowerPoint Presentation</vt:lpstr>
      <vt:lpstr>New Feature – Cancel Invitations</vt:lpstr>
      <vt:lpstr>PowerPoint Presentation</vt:lpstr>
      <vt:lpstr>Questions?</vt:lpstr>
    </vt:vector>
  </TitlesOfParts>
  <Company>University of Texas at Dallas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Matthews, Barbi</dc:creator>
  <cp:lastModifiedBy>Baxter, Courtney</cp:lastModifiedBy>
  <cp:revision>295</cp:revision>
  <dcterms:created xsi:type="dcterms:W3CDTF">2018-01-30T19:25:24Z</dcterms:created>
  <dcterms:modified xsi:type="dcterms:W3CDTF">2023-07-06T16:05:56Z</dcterms:modified>
</cp:coreProperties>
</file>