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29"/>
  </p:notesMasterIdLst>
  <p:handoutMasterIdLst>
    <p:handoutMasterId r:id="rId30"/>
  </p:handoutMasterIdLst>
  <p:sldIdLst>
    <p:sldId id="332" r:id="rId5"/>
    <p:sldId id="325" r:id="rId6"/>
    <p:sldId id="354" r:id="rId7"/>
    <p:sldId id="334" r:id="rId8"/>
    <p:sldId id="337" r:id="rId9"/>
    <p:sldId id="336" r:id="rId10"/>
    <p:sldId id="356" r:id="rId11"/>
    <p:sldId id="338" r:id="rId12"/>
    <p:sldId id="339" r:id="rId13"/>
    <p:sldId id="355" r:id="rId14"/>
    <p:sldId id="340" r:id="rId15"/>
    <p:sldId id="352" r:id="rId16"/>
    <p:sldId id="357" r:id="rId17"/>
    <p:sldId id="345" r:id="rId18"/>
    <p:sldId id="353" r:id="rId19"/>
    <p:sldId id="358" r:id="rId20"/>
    <p:sldId id="351" r:id="rId21"/>
    <p:sldId id="341" r:id="rId22"/>
    <p:sldId id="347" r:id="rId23"/>
    <p:sldId id="348" r:id="rId24"/>
    <p:sldId id="349" r:id="rId25"/>
    <p:sldId id="350" r:id="rId26"/>
    <p:sldId id="346" r:id="rId27"/>
    <p:sldId id="257" r:id="rId28"/>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B570E1-CFFA-F280-BAED-DB325FDF417B}" name="Bridges, Jessica L" initials="BL" userId="S::bridges@uta.edu::7543e851-fc57-4885-b57d-2df771cc28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C2184"/>
    <a:srgbClr val="00599B"/>
    <a:srgbClr val="80F571"/>
    <a:srgbClr val="13409F"/>
    <a:srgbClr val="CAB447"/>
    <a:srgbClr val="FFE1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7"/>
    <p:restoredTop sz="87013" autoAdjust="0"/>
  </p:normalViewPr>
  <p:slideViewPr>
    <p:cSldViewPr snapToGrid="0" snapToObjects="1">
      <p:cViewPr varScale="1">
        <p:scale>
          <a:sx n="131" d="100"/>
          <a:sy n="131" d="100"/>
        </p:scale>
        <p:origin x="864" y="114"/>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F0ABC6-AE81-214D-B04B-F13CE22270E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B2823795-EAAB-8C4B-B865-8464BECAB52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01FE638-083F-2742-8710-EF25AB6A16C1}" type="datetimeFigureOut">
              <a:rPr lang="en-US" smtClean="0"/>
              <a:t>9/13/2022</a:t>
            </a:fld>
            <a:endParaRPr lang="en-US" dirty="0"/>
          </a:p>
        </p:txBody>
      </p:sp>
      <p:sp>
        <p:nvSpPr>
          <p:cNvPr id="4" name="Footer Placeholder 3">
            <a:extLst>
              <a:ext uri="{FF2B5EF4-FFF2-40B4-BE49-F238E27FC236}">
                <a16:creationId xmlns:a16="http://schemas.microsoft.com/office/drawing/2014/main" id="{17BECA2D-985E-8D44-A4FB-51751C64F4AE}"/>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D640B2F-FCD1-B940-AFB1-3C0582F356C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0670D12-813D-3D40-A841-271861A2D04A}" type="slidenum">
              <a:rPr lang="en-US" smtClean="0"/>
              <a:t>‹#›</a:t>
            </a:fld>
            <a:endParaRPr lang="en-US" dirty="0"/>
          </a:p>
        </p:txBody>
      </p:sp>
    </p:spTree>
    <p:extLst>
      <p:ext uri="{BB962C8B-B14F-4D97-AF65-F5344CB8AC3E}">
        <p14:creationId xmlns:p14="http://schemas.microsoft.com/office/powerpoint/2010/main" val="1647157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215A097-495F-854B-A9AD-402D045A3296}" type="datetimeFigureOut">
              <a:rPr lang="en-US" smtClean="0"/>
              <a:t>9/13/2022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680C5E2-78CD-F746-9BAF-2B89BCAF7EBF}" type="slidenum">
              <a:rPr lang="en-US" smtClean="0"/>
              <a:t>‹#›</a:t>
            </a:fld>
            <a:endParaRPr lang="en-US" dirty="0"/>
          </a:p>
        </p:txBody>
      </p:sp>
    </p:spTree>
    <p:extLst>
      <p:ext uri="{BB962C8B-B14F-4D97-AF65-F5344CB8AC3E}">
        <p14:creationId xmlns:p14="http://schemas.microsoft.com/office/powerpoint/2010/main" val="167396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1</a:t>
            </a:fld>
            <a:endParaRPr lang="en-US" dirty="0"/>
          </a:p>
        </p:txBody>
      </p:sp>
    </p:spTree>
    <p:extLst>
      <p:ext uri="{BB962C8B-B14F-4D97-AF65-F5344CB8AC3E}">
        <p14:creationId xmlns:p14="http://schemas.microsoft.com/office/powerpoint/2010/main" val="1707675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2</a:t>
            </a:fld>
            <a:endParaRPr lang="en-US" dirty="0"/>
          </a:p>
        </p:txBody>
      </p:sp>
    </p:spTree>
    <p:extLst>
      <p:ext uri="{BB962C8B-B14F-4D97-AF65-F5344CB8AC3E}">
        <p14:creationId xmlns:p14="http://schemas.microsoft.com/office/powerpoint/2010/main" val="858336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23</a:t>
            </a:fld>
            <a:endParaRPr lang="en-US" dirty="0"/>
          </a:p>
        </p:txBody>
      </p:sp>
    </p:spTree>
    <p:extLst>
      <p:ext uri="{BB962C8B-B14F-4D97-AF65-F5344CB8AC3E}">
        <p14:creationId xmlns:p14="http://schemas.microsoft.com/office/powerpoint/2010/main" val="2759189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24</a:t>
            </a:fld>
            <a:endParaRPr lang="en-US" dirty="0"/>
          </a:p>
        </p:txBody>
      </p:sp>
    </p:spTree>
    <p:extLst>
      <p:ext uri="{BB962C8B-B14F-4D97-AF65-F5344CB8AC3E}">
        <p14:creationId xmlns:p14="http://schemas.microsoft.com/office/powerpoint/2010/main" val="202076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1/22/2019</a:t>
            </a:r>
          </a:p>
        </p:txBody>
      </p:sp>
      <p:sp>
        <p:nvSpPr>
          <p:cNvPr id="5" name="Footer Placeholder 4"/>
          <p:cNvSpPr>
            <a:spLocks noGrp="1"/>
          </p:cNvSpPr>
          <p:nvPr>
            <p:ph type="ftr" sz="quarter" idx="11"/>
          </p:nvPr>
        </p:nvSpPr>
        <p:spPr/>
        <p:txBody>
          <a:bodyPr/>
          <a:lstStyle/>
          <a:p>
            <a:r>
              <a:rPr lang="en-US" dirty="0"/>
              <a:t>Contracts Administration</a:t>
            </a:r>
          </a:p>
        </p:txBody>
      </p:sp>
      <p:sp>
        <p:nvSpPr>
          <p:cNvPr id="6" name="Slide Number Placeholder 5"/>
          <p:cNvSpPr>
            <a:spLocks noGrp="1"/>
          </p:cNvSpPr>
          <p:nvPr>
            <p:ph type="sldNum" sz="quarter" idx="12"/>
          </p:nvPr>
        </p:nvSpPr>
        <p:spPr/>
        <p:txBody>
          <a:bodyPr/>
          <a:lstStyle/>
          <a:p>
            <a:fld id="{DCA8EC0B-F99C-4932-BD73-30B3009BE496}" type="slidenum">
              <a:rPr lang="en-US" smtClean="0"/>
              <a:t>‹#›</a:t>
            </a:fld>
            <a:endParaRPr lang="en-US" dirty="0"/>
          </a:p>
        </p:txBody>
      </p:sp>
    </p:spTree>
    <p:extLst>
      <p:ext uri="{BB962C8B-B14F-4D97-AF65-F5344CB8AC3E}">
        <p14:creationId xmlns:p14="http://schemas.microsoft.com/office/powerpoint/2010/main" val="1707433942"/>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1/22/2019</a:t>
            </a:r>
          </a:p>
        </p:txBody>
      </p:sp>
      <p:sp>
        <p:nvSpPr>
          <p:cNvPr id="5" name="Footer Placeholder 4"/>
          <p:cNvSpPr>
            <a:spLocks noGrp="1"/>
          </p:cNvSpPr>
          <p:nvPr>
            <p:ph type="ftr" sz="quarter" idx="11"/>
          </p:nvPr>
        </p:nvSpPr>
        <p:spPr/>
        <p:txBody>
          <a:bodyPr/>
          <a:lstStyle/>
          <a:p>
            <a:r>
              <a:rPr lang="en-US" dirty="0"/>
              <a:t>Contracts Administration</a:t>
            </a:r>
          </a:p>
        </p:txBody>
      </p:sp>
      <p:sp>
        <p:nvSpPr>
          <p:cNvPr id="6" name="Slide Number Placeholder 5"/>
          <p:cNvSpPr>
            <a:spLocks noGrp="1"/>
          </p:cNvSpPr>
          <p:nvPr>
            <p:ph type="sldNum" sz="quarter" idx="12"/>
          </p:nvPr>
        </p:nvSpPr>
        <p:spPr/>
        <p:txBody>
          <a:bodyPr/>
          <a:lstStyle/>
          <a:p>
            <a:fld id="{DCA8EC0B-F99C-4932-BD73-30B3009BE496}" type="slidenum">
              <a:rPr lang="en-US" smtClean="0"/>
              <a:t>‹#›</a:t>
            </a:fld>
            <a:endParaRPr lang="en-US" dirty="0"/>
          </a:p>
        </p:txBody>
      </p:sp>
    </p:spTree>
    <p:extLst>
      <p:ext uri="{BB962C8B-B14F-4D97-AF65-F5344CB8AC3E}">
        <p14:creationId xmlns:p14="http://schemas.microsoft.com/office/powerpoint/2010/main" val="410033617"/>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1/22/2019</a:t>
            </a:r>
          </a:p>
        </p:txBody>
      </p:sp>
      <p:sp>
        <p:nvSpPr>
          <p:cNvPr id="5" name="Footer Placeholder 4"/>
          <p:cNvSpPr>
            <a:spLocks noGrp="1"/>
          </p:cNvSpPr>
          <p:nvPr>
            <p:ph type="ftr" sz="quarter" idx="11"/>
          </p:nvPr>
        </p:nvSpPr>
        <p:spPr/>
        <p:txBody>
          <a:bodyPr/>
          <a:lstStyle/>
          <a:p>
            <a:r>
              <a:rPr lang="en-US" dirty="0"/>
              <a:t>Contracts Administration</a:t>
            </a:r>
          </a:p>
        </p:txBody>
      </p:sp>
      <p:sp>
        <p:nvSpPr>
          <p:cNvPr id="6" name="Slide Number Placeholder 5"/>
          <p:cNvSpPr>
            <a:spLocks noGrp="1"/>
          </p:cNvSpPr>
          <p:nvPr>
            <p:ph type="sldNum" sz="quarter" idx="12"/>
          </p:nvPr>
        </p:nvSpPr>
        <p:spPr/>
        <p:txBody>
          <a:bodyPr/>
          <a:lstStyle/>
          <a:p>
            <a:fld id="{DCA8EC0B-F99C-4932-BD73-30B3009BE496}" type="slidenum">
              <a:rPr lang="en-US" smtClean="0"/>
              <a:t>‹#›</a:t>
            </a:fld>
            <a:endParaRPr lang="en-US" dirty="0"/>
          </a:p>
        </p:txBody>
      </p:sp>
    </p:spTree>
    <p:extLst>
      <p:ext uri="{BB962C8B-B14F-4D97-AF65-F5344CB8AC3E}">
        <p14:creationId xmlns:p14="http://schemas.microsoft.com/office/powerpoint/2010/main" val="1945063421"/>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1/22/2019</a:t>
            </a:r>
          </a:p>
        </p:txBody>
      </p:sp>
      <p:sp>
        <p:nvSpPr>
          <p:cNvPr id="5" name="Footer Placeholder 4"/>
          <p:cNvSpPr>
            <a:spLocks noGrp="1"/>
          </p:cNvSpPr>
          <p:nvPr>
            <p:ph type="ftr" sz="quarter" idx="11"/>
          </p:nvPr>
        </p:nvSpPr>
        <p:spPr/>
        <p:txBody>
          <a:bodyPr/>
          <a:lstStyle/>
          <a:p>
            <a:r>
              <a:rPr lang="en-US" dirty="0"/>
              <a:t>Contracts Administration</a:t>
            </a:r>
          </a:p>
        </p:txBody>
      </p:sp>
      <p:sp>
        <p:nvSpPr>
          <p:cNvPr id="6" name="Slide Number Placeholder 5"/>
          <p:cNvSpPr>
            <a:spLocks noGrp="1"/>
          </p:cNvSpPr>
          <p:nvPr>
            <p:ph type="sldNum" sz="quarter" idx="12"/>
          </p:nvPr>
        </p:nvSpPr>
        <p:spPr/>
        <p:txBody>
          <a:bodyPr/>
          <a:lstStyle/>
          <a:p>
            <a:fld id="{DCA8EC0B-F99C-4932-BD73-30B3009BE496}" type="slidenum">
              <a:rPr lang="en-US" smtClean="0"/>
              <a:t>‹#›</a:t>
            </a:fld>
            <a:endParaRPr lang="en-US" dirty="0"/>
          </a:p>
        </p:txBody>
      </p:sp>
    </p:spTree>
    <p:extLst>
      <p:ext uri="{BB962C8B-B14F-4D97-AF65-F5344CB8AC3E}">
        <p14:creationId xmlns:p14="http://schemas.microsoft.com/office/powerpoint/2010/main" val="4139528821"/>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dirty="0"/>
              <a:t>1/22/2019</a:t>
            </a:r>
          </a:p>
        </p:txBody>
      </p:sp>
      <p:sp>
        <p:nvSpPr>
          <p:cNvPr id="5" name="Footer Placeholder 4"/>
          <p:cNvSpPr>
            <a:spLocks noGrp="1"/>
          </p:cNvSpPr>
          <p:nvPr>
            <p:ph type="ftr" sz="quarter" idx="11"/>
          </p:nvPr>
        </p:nvSpPr>
        <p:spPr/>
        <p:txBody>
          <a:bodyPr/>
          <a:lstStyle/>
          <a:p>
            <a:r>
              <a:rPr lang="en-US" dirty="0"/>
              <a:t>Contracts Administration</a:t>
            </a:r>
          </a:p>
        </p:txBody>
      </p:sp>
      <p:sp>
        <p:nvSpPr>
          <p:cNvPr id="6" name="Slide Number Placeholder 5"/>
          <p:cNvSpPr>
            <a:spLocks noGrp="1"/>
          </p:cNvSpPr>
          <p:nvPr>
            <p:ph type="sldNum" sz="quarter" idx="12"/>
          </p:nvPr>
        </p:nvSpPr>
        <p:spPr/>
        <p:txBody>
          <a:bodyPr/>
          <a:lstStyle/>
          <a:p>
            <a:fld id="{DCA8EC0B-F99C-4932-BD73-30B3009BE496}" type="slidenum">
              <a:rPr lang="en-US" smtClean="0"/>
              <a:t>‹#›</a:t>
            </a:fld>
            <a:endParaRPr lang="en-US" dirty="0"/>
          </a:p>
        </p:txBody>
      </p:sp>
    </p:spTree>
    <p:extLst>
      <p:ext uri="{BB962C8B-B14F-4D97-AF65-F5344CB8AC3E}">
        <p14:creationId xmlns:p14="http://schemas.microsoft.com/office/powerpoint/2010/main" val="2688166035"/>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t>1/22/2019</a:t>
            </a:r>
          </a:p>
        </p:txBody>
      </p:sp>
      <p:sp>
        <p:nvSpPr>
          <p:cNvPr id="6" name="Footer Placeholder 5"/>
          <p:cNvSpPr>
            <a:spLocks noGrp="1"/>
          </p:cNvSpPr>
          <p:nvPr>
            <p:ph type="ftr" sz="quarter" idx="11"/>
          </p:nvPr>
        </p:nvSpPr>
        <p:spPr/>
        <p:txBody>
          <a:bodyPr/>
          <a:lstStyle/>
          <a:p>
            <a:r>
              <a:rPr lang="en-US" dirty="0"/>
              <a:t>Contracts Administration</a:t>
            </a:r>
          </a:p>
        </p:txBody>
      </p:sp>
      <p:sp>
        <p:nvSpPr>
          <p:cNvPr id="7" name="Slide Number Placeholder 6"/>
          <p:cNvSpPr>
            <a:spLocks noGrp="1"/>
          </p:cNvSpPr>
          <p:nvPr>
            <p:ph type="sldNum" sz="quarter" idx="12"/>
          </p:nvPr>
        </p:nvSpPr>
        <p:spPr/>
        <p:txBody>
          <a:bodyPr/>
          <a:lstStyle/>
          <a:p>
            <a:fld id="{DCA8EC0B-F99C-4932-BD73-30B3009BE496}" type="slidenum">
              <a:rPr lang="en-US" smtClean="0"/>
              <a:t>‹#›</a:t>
            </a:fld>
            <a:endParaRPr lang="en-US" dirty="0"/>
          </a:p>
        </p:txBody>
      </p:sp>
    </p:spTree>
    <p:extLst>
      <p:ext uri="{BB962C8B-B14F-4D97-AF65-F5344CB8AC3E}">
        <p14:creationId xmlns:p14="http://schemas.microsoft.com/office/powerpoint/2010/main" val="3406693591"/>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t>1/22/2019</a:t>
            </a:r>
          </a:p>
        </p:txBody>
      </p:sp>
      <p:sp>
        <p:nvSpPr>
          <p:cNvPr id="8" name="Footer Placeholder 7"/>
          <p:cNvSpPr>
            <a:spLocks noGrp="1"/>
          </p:cNvSpPr>
          <p:nvPr>
            <p:ph type="ftr" sz="quarter" idx="11"/>
          </p:nvPr>
        </p:nvSpPr>
        <p:spPr/>
        <p:txBody>
          <a:bodyPr/>
          <a:lstStyle/>
          <a:p>
            <a:r>
              <a:rPr lang="en-US" dirty="0"/>
              <a:t>Contracts Administration</a:t>
            </a:r>
          </a:p>
        </p:txBody>
      </p:sp>
      <p:sp>
        <p:nvSpPr>
          <p:cNvPr id="9" name="Slide Number Placeholder 8"/>
          <p:cNvSpPr>
            <a:spLocks noGrp="1"/>
          </p:cNvSpPr>
          <p:nvPr>
            <p:ph type="sldNum" sz="quarter" idx="12"/>
          </p:nvPr>
        </p:nvSpPr>
        <p:spPr/>
        <p:txBody>
          <a:bodyPr/>
          <a:lstStyle/>
          <a:p>
            <a:fld id="{DCA8EC0B-F99C-4932-BD73-30B3009BE496}" type="slidenum">
              <a:rPr lang="en-US" smtClean="0"/>
              <a:t>‹#›</a:t>
            </a:fld>
            <a:endParaRPr lang="en-US" dirty="0"/>
          </a:p>
        </p:txBody>
      </p:sp>
    </p:spTree>
    <p:extLst>
      <p:ext uri="{BB962C8B-B14F-4D97-AF65-F5344CB8AC3E}">
        <p14:creationId xmlns:p14="http://schemas.microsoft.com/office/powerpoint/2010/main" val="745371636"/>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1/22/2019</a:t>
            </a:r>
          </a:p>
        </p:txBody>
      </p:sp>
      <p:sp>
        <p:nvSpPr>
          <p:cNvPr id="4" name="Footer Placeholder 3"/>
          <p:cNvSpPr>
            <a:spLocks noGrp="1"/>
          </p:cNvSpPr>
          <p:nvPr>
            <p:ph type="ftr" sz="quarter" idx="11"/>
          </p:nvPr>
        </p:nvSpPr>
        <p:spPr/>
        <p:txBody>
          <a:bodyPr/>
          <a:lstStyle/>
          <a:p>
            <a:r>
              <a:rPr lang="en-US" dirty="0"/>
              <a:t>Contracts Administration</a:t>
            </a:r>
          </a:p>
        </p:txBody>
      </p:sp>
      <p:sp>
        <p:nvSpPr>
          <p:cNvPr id="5" name="Slide Number Placeholder 4"/>
          <p:cNvSpPr>
            <a:spLocks noGrp="1"/>
          </p:cNvSpPr>
          <p:nvPr>
            <p:ph type="sldNum" sz="quarter" idx="12"/>
          </p:nvPr>
        </p:nvSpPr>
        <p:spPr/>
        <p:txBody>
          <a:bodyPr/>
          <a:lstStyle/>
          <a:p>
            <a:fld id="{DCA8EC0B-F99C-4932-BD73-30B3009BE496}" type="slidenum">
              <a:rPr lang="en-US" smtClean="0"/>
              <a:t>‹#›</a:t>
            </a:fld>
            <a:endParaRPr lang="en-US" dirty="0"/>
          </a:p>
        </p:txBody>
      </p:sp>
    </p:spTree>
    <p:extLst>
      <p:ext uri="{BB962C8B-B14F-4D97-AF65-F5344CB8AC3E}">
        <p14:creationId xmlns:p14="http://schemas.microsoft.com/office/powerpoint/2010/main" val="4155985324"/>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1/22/2019</a:t>
            </a:r>
          </a:p>
        </p:txBody>
      </p:sp>
      <p:sp>
        <p:nvSpPr>
          <p:cNvPr id="3" name="Footer Placeholder 2"/>
          <p:cNvSpPr>
            <a:spLocks noGrp="1"/>
          </p:cNvSpPr>
          <p:nvPr>
            <p:ph type="ftr" sz="quarter" idx="11"/>
          </p:nvPr>
        </p:nvSpPr>
        <p:spPr/>
        <p:txBody>
          <a:bodyPr/>
          <a:lstStyle/>
          <a:p>
            <a:r>
              <a:rPr lang="en-US" dirty="0"/>
              <a:t>Contracts Administration</a:t>
            </a:r>
          </a:p>
        </p:txBody>
      </p:sp>
      <p:sp>
        <p:nvSpPr>
          <p:cNvPr id="4" name="Slide Number Placeholder 3"/>
          <p:cNvSpPr>
            <a:spLocks noGrp="1"/>
          </p:cNvSpPr>
          <p:nvPr>
            <p:ph type="sldNum" sz="quarter" idx="12"/>
          </p:nvPr>
        </p:nvSpPr>
        <p:spPr/>
        <p:txBody>
          <a:bodyPr/>
          <a:lstStyle/>
          <a:p>
            <a:fld id="{DCA8EC0B-F99C-4932-BD73-30B3009BE496}" type="slidenum">
              <a:rPr lang="en-US" smtClean="0"/>
              <a:t>‹#›</a:t>
            </a:fld>
            <a:endParaRPr lang="en-US" dirty="0"/>
          </a:p>
        </p:txBody>
      </p:sp>
    </p:spTree>
    <p:extLst>
      <p:ext uri="{BB962C8B-B14F-4D97-AF65-F5344CB8AC3E}">
        <p14:creationId xmlns:p14="http://schemas.microsoft.com/office/powerpoint/2010/main" val="190318051"/>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1/22/2019</a:t>
            </a:r>
          </a:p>
        </p:txBody>
      </p:sp>
      <p:sp>
        <p:nvSpPr>
          <p:cNvPr id="6" name="Footer Placeholder 5"/>
          <p:cNvSpPr>
            <a:spLocks noGrp="1"/>
          </p:cNvSpPr>
          <p:nvPr>
            <p:ph type="ftr" sz="quarter" idx="11"/>
          </p:nvPr>
        </p:nvSpPr>
        <p:spPr/>
        <p:txBody>
          <a:bodyPr/>
          <a:lstStyle/>
          <a:p>
            <a:r>
              <a:rPr lang="en-US" dirty="0"/>
              <a:t>Contracts Administration</a:t>
            </a:r>
          </a:p>
        </p:txBody>
      </p:sp>
      <p:sp>
        <p:nvSpPr>
          <p:cNvPr id="7" name="Slide Number Placeholder 6"/>
          <p:cNvSpPr>
            <a:spLocks noGrp="1"/>
          </p:cNvSpPr>
          <p:nvPr>
            <p:ph type="sldNum" sz="quarter" idx="12"/>
          </p:nvPr>
        </p:nvSpPr>
        <p:spPr/>
        <p:txBody>
          <a:bodyPr/>
          <a:lstStyle/>
          <a:p>
            <a:fld id="{DCA8EC0B-F99C-4932-BD73-30B3009BE496}" type="slidenum">
              <a:rPr lang="en-US" smtClean="0"/>
              <a:t>‹#›</a:t>
            </a:fld>
            <a:endParaRPr lang="en-US" dirty="0"/>
          </a:p>
        </p:txBody>
      </p:sp>
    </p:spTree>
    <p:extLst>
      <p:ext uri="{BB962C8B-B14F-4D97-AF65-F5344CB8AC3E}">
        <p14:creationId xmlns:p14="http://schemas.microsoft.com/office/powerpoint/2010/main" val="1841889099"/>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1/22/2019</a:t>
            </a:r>
          </a:p>
        </p:txBody>
      </p:sp>
      <p:sp>
        <p:nvSpPr>
          <p:cNvPr id="6" name="Footer Placeholder 5"/>
          <p:cNvSpPr>
            <a:spLocks noGrp="1"/>
          </p:cNvSpPr>
          <p:nvPr>
            <p:ph type="ftr" sz="quarter" idx="11"/>
          </p:nvPr>
        </p:nvSpPr>
        <p:spPr/>
        <p:txBody>
          <a:bodyPr/>
          <a:lstStyle/>
          <a:p>
            <a:r>
              <a:rPr lang="en-US" dirty="0"/>
              <a:t>Contracts Administration</a:t>
            </a:r>
          </a:p>
        </p:txBody>
      </p:sp>
      <p:sp>
        <p:nvSpPr>
          <p:cNvPr id="7" name="Slide Number Placeholder 6"/>
          <p:cNvSpPr>
            <a:spLocks noGrp="1"/>
          </p:cNvSpPr>
          <p:nvPr>
            <p:ph type="sldNum" sz="quarter" idx="12"/>
          </p:nvPr>
        </p:nvSpPr>
        <p:spPr/>
        <p:txBody>
          <a:bodyPr/>
          <a:lstStyle/>
          <a:p>
            <a:fld id="{DCA8EC0B-F99C-4932-BD73-30B3009BE496}" type="slidenum">
              <a:rPr lang="en-US" smtClean="0"/>
              <a:t>‹#›</a:t>
            </a:fld>
            <a:endParaRPr lang="en-US" dirty="0"/>
          </a:p>
        </p:txBody>
      </p:sp>
    </p:spTree>
    <p:extLst>
      <p:ext uri="{BB962C8B-B14F-4D97-AF65-F5344CB8AC3E}">
        <p14:creationId xmlns:p14="http://schemas.microsoft.com/office/powerpoint/2010/main" val="3851891367"/>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p:cNvPicPr>
          <p:nvPr userDrawn="1"/>
        </p:nvPicPr>
        <p:blipFill>
          <a:blip r:embed="rId13">
            <a:extLst>
              <a:ext uri="{BEBA8EAE-BF5A-486C-A8C5-ECC9F3942E4B}">
                <a14:imgProps xmlns:a14="http://schemas.microsoft.com/office/drawing/2010/main">
                  <a14:imgLayer r:embed="rId14">
                    <a14:imgEffect>
                      <a14:saturation sat="200000"/>
                    </a14:imgEffect>
                    <a14:imgEffect>
                      <a14:brightnessContrast bright="20000"/>
                    </a14:imgEffect>
                  </a14:imgLayer>
                </a14:imgProps>
              </a:ext>
            </a:extLst>
          </a:blip>
          <a:stretch>
            <a:fillRect/>
          </a:stretch>
        </p:blipFill>
        <p:spPr>
          <a:xfrm>
            <a:off x="-1" y="4660725"/>
            <a:ext cx="9144000" cy="486918"/>
          </a:xfrm>
          <a:prstGeom prst="rect">
            <a:avLst/>
          </a:prstGeom>
        </p:spPr>
      </p:pic>
      <p:pic>
        <p:nvPicPr>
          <p:cNvPr id="11" name="Picture 10"/>
          <p:cNvPicPr>
            <a:picLocks/>
          </p:cNvPicPr>
          <p:nvPr userDrawn="1"/>
        </p:nvPicPr>
        <p:blipFill>
          <a:blip r:embed="rId15">
            <a:duotone>
              <a:prstClr val="black"/>
              <a:schemeClr val="accent6">
                <a:tint val="45000"/>
                <a:satMod val="400000"/>
              </a:schemeClr>
            </a:duotone>
            <a:extLst>
              <a:ext uri="{BEBA8EAE-BF5A-486C-A8C5-ECC9F3942E4B}">
                <a14:imgProps xmlns:a14="http://schemas.microsoft.com/office/drawing/2010/main">
                  <a14:imgLayer r:embed="rId16">
                    <a14:imgEffect>
                      <a14:brightnessContrast bright="10000"/>
                    </a14:imgEffect>
                  </a14:imgLayer>
                </a14:imgProps>
              </a:ext>
            </a:extLst>
          </a:blip>
          <a:stretch>
            <a:fillRect/>
          </a:stretch>
        </p:blipFill>
        <p:spPr>
          <a:xfrm>
            <a:off x="0" y="-7619"/>
            <a:ext cx="9144000" cy="267462"/>
          </a:xfrm>
          <a:prstGeom prst="rect">
            <a:avLst/>
          </a:prstGeom>
        </p:spPr>
      </p:pic>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bg1"/>
                </a:solidFill>
                <a:latin typeface="Segoe UI Semibold" panose="020B0702040204020203" pitchFamily="34" charset="0"/>
              </a:defRPr>
            </a:lvl1pPr>
          </a:lstStyle>
          <a:p>
            <a:r>
              <a:rPr lang="en-US" dirty="0"/>
              <a:t>1/22/2019</a:t>
            </a:r>
          </a:p>
        </p:txBody>
      </p:sp>
      <p:sp>
        <p:nvSpPr>
          <p:cNvPr id="5" name="Footer Placeholder 4"/>
          <p:cNvSpPr>
            <a:spLocks noGrp="1"/>
          </p:cNvSpPr>
          <p:nvPr>
            <p:ph type="ftr" sz="quarter" idx="3"/>
          </p:nvPr>
        </p:nvSpPr>
        <p:spPr>
          <a:xfrm>
            <a:off x="4307682" y="-21621"/>
            <a:ext cx="4207669" cy="267462"/>
          </a:xfrm>
          <a:prstGeom prst="rect">
            <a:avLst/>
          </a:prstGeom>
        </p:spPr>
        <p:txBody>
          <a:bodyPr vert="horz" lIns="91440" tIns="45720" rIns="91440" bIns="45720" rtlCol="0" anchor="ctr"/>
          <a:lstStyle>
            <a:lvl1pPr algn="r">
              <a:defRPr sz="1050">
                <a:solidFill>
                  <a:schemeClr val="bg2"/>
                </a:solidFill>
                <a:latin typeface="Segoe UI Semibold" panose="020B0702040204020203" pitchFamily="34" charset="0"/>
              </a:defRPr>
            </a:lvl1pPr>
          </a:lstStyle>
          <a:p>
            <a:r>
              <a:rPr lang="en-US" dirty="0"/>
              <a:t>Contracts Administration</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bg1"/>
                </a:solidFill>
                <a:latin typeface="Segoe UI Semibold" panose="020B0702040204020203" pitchFamily="34" charset="0"/>
              </a:defRPr>
            </a:lvl1pPr>
          </a:lstStyle>
          <a:p>
            <a:fld id="{DCA8EC0B-F99C-4932-BD73-30B3009BE496}" type="slidenum">
              <a:rPr lang="en-US" smtClean="0"/>
              <a:pPr/>
              <a:t>‹#›</a:t>
            </a:fld>
            <a:endParaRPr lang="en-US" dirty="0"/>
          </a:p>
        </p:txBody>
      </p:sp>
      <p:pic>
        <p:nvPicPr>
          <p:cNvPr id="10" name="Pictur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237505" y="4726426"/>
            <a:ext cx="2668991" cy="355517"/>
          </a:xfrm>
          <a:prstGeom prst="rect">
            <a:avLst/>
          </a:prstGeom>
        </p:spPr>
      </p:pic>
    </p:spTree>
    <p:extLst>
      <p:ext uri="{BB962C8B-B14F-4D97-AF65-F5344CB8AC3E}">
        <p14:creationId xmlns:p14="http://schemas.microsoft.com/office/powerpoint/2010/main" val="131630238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med">
    <p:pull/>
  </p:transition>
  <p:hf sldNum="0" hdr="0" ftr="0"/>
  <p:txStyles>
    <p:titleStyle>
      <a:lvl1pPr algn="l" defTabSz="685800" rtl="0" eaLnBrk="1" latinLnBrk="0" hangingPunct="1">
        <a:lnSpc>
          <a:spcPct val="90000"/>
        </a:lnSpc>
        <a:spcBef>
          <a:spcPct val="0"/>
        </a:spcBef>
        <a:buNone/>
        <a:defRPr sz="3300" kern="1200">
          <a:solidFill>
            <a:schemeClr val="tx1"/>
          </a:solidFill>
          <a:latin typeface="Segoe UI Semibold" panose="020B0702040204020203"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hub@uta.ed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B848F2-6BE7-3141-86BE-B5237EC8AC77}"/>
              </a:ext>
            </a:extLst>
          </p:cNvPr>
          <p:cNvSpPr>
            <a:spLocks noGrp="1"/>
          </p:cNvSpPr>
          <p:nvPr>
            <p:ph type="ctrTitle"/>
          </p:nvPr>
        </p:nvSpPr>
        <p:spPr>
          <a:xfrm>
            <a:off x="1143000" y="841772"/>
            <a:ext cx="6858000" cy="2410714"/>
          </a:xfrm>
        </p:spPr>
        <p:txBody>
          <a:bodyPr>
            <a:normAutofit fontScale="90000"/>
          </a:bodyPr>
          <a:lstStyle/>
          <a:p>
            <a:r>
              <a:rPr lang="en-US" dirty="0"/>
              <a:t>Historically Underutilized Business Subcontracting Plan</a:t>
            </a:r>
            <a:br>
              <a:rPr lang="en-US" dirty="0"/>
            </a:br>
            <a:r>
              <a:rPr lang="en-US" dirty="0"/>
              <a:t>(Training Presentation)</a:t>
            </a:r>
          </a:p>
        </p:txBody>
      </p:sp>
    </p:spTree>
    <p:extLst>
      <p:ext uri="{BB962C8B-B14F-4D97-AF65-F5344CB8AC3E}">
        <p14:creationId xmlns:p14="http://schemas.microsoft.com/office/powerpoint/2010/main" val="2395106242"/>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C9CE4B0A-B5A5-40AC-8E56-DFAC9178EEB4}"/>
              </a:ext>
            </a:extLst>
          </p:cNvPr>
          <p:cNvSpPr txBox="1"/>
          <p:nvPr/>
        </p:nvSpPr>
        <p:spPr>
          <a:xfrm>
            <a:off x="320357" y="1158252"/>
            <a:ext cx="8503285" cy="3306033"/>
          </a:xfrm>
          <a:prstGeom prst="rect">
            <a:avLst/>
          </a:prstGeom>
        </p:spPr>
        <p:txBody>
          <a:bodyPr vert="horz" wrap="square" lIns="0" tIns="12700" rIns="0" bIns="0" rtlCol="0">
            <a:spAutoFit/>
          </a:bodyPr>
          <a:lstStyle/>
          <a:p>
            <a:pPr marL="12700" marR="640715">
              <a:spcBef>
                <a:spcPts val="100"/>
              </a:spcBef>
            </a:pPr>
            <a:r>
              <a:rPr sz="1400" dirty="0">
                <a:solidFill>
                  <a:prstClr val="black"/>
                </a:solidFill>
                <a:cs typeface="Franklin Gothic Book"/>
              </a:rPr>
              <a:t>If all </a:t>
            </a:r>
            <a:r>
              <a:rPr sz="1400" spc="-10" dirty="0">
                <a:solidFill>
                  <a:prstClr val="black"/>
                </a:solidFill>
                <a:cs typeface="Franklin Gothic Book"/>
              </a:rPr>
              <a:t>(100%) </a:t>
            </a:r>
            <a:r>
              <a:rPr sz="1400" dirty="0">
                <a:solidFill>
                  <a:prstClr val="black"/>
                </a:solidFill>
                <a:cs typeface="Franklin Gothic Book"/>
              </a:rPr>
              <a:t>of </a:t>
            </a:r>
            <a:r>
              <a:rPr sz="1400" spc="-5" dirty="0">
                <a:solidFill>
                  <a:prstClr val="black"/>
                </a:solidFill>
                <a:cs typeface="Franklin Gothic Book"/>
              </a:rPr>
              <a:t>your subcontracting </a:t>
            </a:r>
            <a:r>
              <a:rPr sz="1400" dirty="0">
                <a:solidFill>
                  <a:prstClr val="black"/>
                </a:solidFill>
                <a:cs typeface="Franklin Gothic Book"/>
              </a:rPr>
              <a:t>opportunities will be performed </a:t>
            </a:r>
            <a:r>
              <a:rPr sz="1400" spc="-5" dirty="0">
                <a:solidFill>
                  <a:prstClr val="black"/>
                </a:solidFill>
                <a:cs typeface="Franklin Gothic Book"/>
              </a:rPr>
              <a:t>using </a:t>
            </a:r>
            <a:r>
              <a:rPr sz="1400" dirty="0">
                <a:solidFill>
                  <a:prstClr val="black"/>
                </a:solidFill>
                <a:cs typeface="Franklin Gothic Book"/>
              </a:rPr>
              <a:t>only HUB </a:t>
            </a:r>
            <a:r>
              <a:rPr sz="1400" spc="-5" dirty="0">
                <a:solidFill>
                  <a:prstClr val="black"/>
                </a:solidFill>
                <a:cs typeface="Franklin Gothic Book"/>
              </a:rPr>
              <a:t>vendors, </a:t>
            </a:r>
            <a:r>
              <a:rPr sz="1400" spc="-385" dirty="0">
                <a:solidFill>
                  <a:prstClr val="black"/>
                </a:solidFill>
                <a:cs typeface="Franklin Gothic Book"/>
              </a:rPr>
              <a:t> </a:t>
            </a:r>
            <a:r>
              <a:rPr sz="1400" spc="-10" dirty="0">
                <a:solidFill>
                  <a:prstClr val="black"/>
                </a:solidFill>
                <a:cs typeface="Franklin Gothic Book"/>
              </a:rPr>
              <a:t>complete</a:t>
            </a:r>
            <a:r>
              <a:rPr sz="1400" spc="-20" dirty="0">
                <a:solidFill>
                  <a:prstClr val="black"/>
                </a:solidFill>
                <a:cs typeface="Franklin Gothic Book"/>
              </a:rPr>
              <a:t> </a:t>
            </a:r>
            <a:r>
              <a:rPr sz="1400" dirty="0">
                <a:solidFill>
                  <a:prstClr val="black"/>
                </a:solidFill>
                <a:cs typeface="Franklin Gothic Book"/>
              </a:rPr>
              <a:t>the</a:t>
            </a:r>
            <a:r>
              <a:rPr sz="1400" spc="-15" dirty="0">
                <a:solidFill>
                  <a:prstClr val="black"/>
                </a:solidFill>
                <a:cs typeface="Franklin Gothic Book"/>
              </a:rPr>
              <a:t> </a:t>
            </a:r>
            <a:r>
              <a:rPr sz="1400" spc="-5" dirty="0">
                <a:solidFill>
                  <a:prstClr val="black"/>
                </a:solidFill>
                <a:cs typeface="Franklin Gothic Book"/>
              </a:rPr>
              <a:t>following:</a:t>
            </a:r>
            <a:endParaRPr sz="1400" dirty="0">
              <a:solidFill>
                <a:prstClr val="black"/>
              </a:solidFill>
              <a:cs typeface="Franklin Gothic Book"/>
            </a:endParaRPr>
          </a:p>
          <a:p>
            <a:pPr marL="243204" indent="-231140">
              <a:spcBef>
                <a:spcPts val="1200"/>
              </a:spcBef>
              <a:buClr>
                <a:srgbClr val="205588"/>
              </a:buClr>
              <a:buFont typeface="Wingdings"/>
              <a:buChar char=""/>
              <a:tabLst>
                <a:tab pos="243204" algn="l"/>
                <a:tab pos="243840" algn="l"/>
              </a:tabLst>
            </a:pPr>
            <a:r>
              <a:rPr sz="1400" spc="-5" dirty="0">
                <a:solidFill>
                  <a:prstClr val="black"/>
                </a:solidFill>
                <a:cs typeface="Franklin Gothic Book"/>
              </a:rPr>
              <a:t>Section</a:t>
            </a:r>
            <a:r>
              <a:rPr sz="1400" spc="-10" dirty="0">
                <a:solidFill>
                  <a:prstClr val="black"/>
                </a:solidFill>
                <a:cs typeface="Franklin Gothic Book"/>
              </a:rPr>
              <a:t> </a:t>
            </a:r>
            <a:r>
              <a:rPr sz="1400" dirty="0">
                <a:solidFill>
                  <a:prstClr val="black"/>
                </a:solidFill>
                <a:cs typeface="Franklin Gothic Book"/>
              </a:rPr>
              <a:t>1</a:t>
            </a:r>
            <a:r>
              <a:rPr sz="1400" spc="-5" dirty="0">
                <a:solidFill>
                  <a:prstClr val="black"/>
                </a:solidFill>
                <a:cs typeface="Franklin Gothic Book"/>
              </a:rPr>
              <a:t> </a:t>
            </a:r>
            <a:r>
              <a:rPr sz="1400" dirty="0">
                <a:solidFill>
                  <a:prstClr val="black"/>
                </a:solidFill>
                <a:cs typeface="Franklin Gothic Book"/>
              </a:rPr>
              <a:t>–</a:t>
            </a:r>
            <a:r>
              <a:rPr sz="1400" spc="-5" dirty="0">
                <a:solidFill>
                  <a:prstClr val="black"/>
                </a:solidFill>
                <a:cs typeface="Franklin Gothic Book"/>
              </a:rPr>
              <a:t> Respondent</a:t>
            </a:r>
            <a:r>
              <a:rPr sz="1400" spc="-20" dirty="0">
                <a:solidFill>
                  <a:prstClr val="black"/>
                </a:solidFill>
                <a:cs typeface="Franklin Gothic Book"/>
              </a:rPr>
              <a:t> </a:t>
            </a:r>
            <a:r>
              <a:rPr sz="1400" dirty="0">
                <a:solidFill>
                  <a:prstClr val="black"/>
                </a:solidFill>
                <a:cs typeface="Franklin Gothic Book"/>
              </a:rPr>
              <a:t>and</a:t>
            </a:r>
            <a:r>
              <a:rPr sz="1400" spc="-5" dirty="0">
                <a:solidFill>
                  <a:prstClr val="black"/>
                </a:solidFill>
                <a:cs typeface="Franklin Gothic Book"/>
              </a:rPr>
              <a:t> </a:t>
            </a:r>
            <a:r>
              <a:rPr sz="1400" spc="-10" dirty="0">
                <a:solidFill>
                  <a:prstClr val="black"/>
                </a:solidFill>
                <a:cs typeface="Franklin Gothic Book"/>
              </a:rPr>
              <a:t>Requisition</a:t>
            </a:r>
            <a:r>
              <a:rPr sz="1400" spc="-25" dirty="0">
                <a:solidFill>
                  <a:prstClr val="black"/>
                </a:solidFill>
                <a:cs typeface="Franklin Gothic Book"/>
              </a:rPr>
              <a:t> </a:t>
            </a:r>
            <a:r>
              <a:rPr sz="1400" spc="-5" dirty="0">
                <a:solidFill>
                  <a:prstClr val="black"/>
                </a:solidFill>
                <a:cs typeface="Franklin Gothic Book"/>
              </a:rPr>
              <a:t>Information</a:t>
            </a:r>
            <a:endParaRPr sz="1400" dirty="0">
              <a:solidFill>
                <a:prstClr val="black"/>
              </a:solidFill>
              <a:cs typeface="Franklin Gothic Book"/>
            </a:endParaRPr>
          </a:p>
          <a:p>
            <a:pPr marL="243204" indent="-231140">
              <a:spcBef>
                <a:spcPts val="1200"/>
              </a:spcBef>
              <a:buClr>
                <a:srgbClr val="205588"/>
              </a:buClr>
              <a:buFont typeface="Wingdings"/>
              <a:buChar char=""/>
              <a:tabLst>
                <a:tab pos="243204" algn="l"/>
                <a:tab pos="243840" algn="l"/>
              </a:tabLst>
            </a:pPr>
            <a:r>
              <a:rPr sz="1400" spc="-5" dirty="0">
                <a:solidFill>
                  <a:prstClr val="black"/>
                </a:solidFill>
                <a:cs typeface="Franklin Gothic Book"/>
              </a:rPr>
              <a:t>Section</a:t>
            </a:r>
            <a:r>
              <a:rPr sz="1400" spc="-10" dirty="0">
                <a:solidFill>
                  <a:prstClr val="black"/>
                </a:solidFill>
                <a:cs typeface="Franklin Gothic Book"/>
              </a:rPr>
              <a:t> </a:t>
            </a:r>
            <a:r>
              <a:rPr sz="1400" spc="-5" dirty="0">
                <a:solidFill>
                  <a:prstClr val="black"/>
                </a:solidFill>
                <a:cs typeface="Franklin Gothic Book"/>
              </a:rPr>
              <a:t>2a</a:t>
            </a:r>
            <a:r>
              <a:rPr sz="1400" spc="-10" dirty="0">
                <a:solidFill>
                  <a:prstClr val="black"/>
                </a:solidFill>
                <a:cs typeface="Franklin Gothic Book"/>
              </a:rPr>
              <a:t> </a:t>
            </a:r>
            <a:r>
              <a:rPr sz="1400" dirty="0">
                <a:solidFill>
                  <a:prstClr val="black"/>
                </a:solidFill>
                <a:cs typeface="Franklin Gothic Book"/>
              </a:rPr>
              <a:t>–</a:t>
            </a:r>
            <a:r>
              <a:rPr sz="1400" spc="-5" dirty="0">
                <a:solidFill>
                  <a:prstClr val="black"/>
                </a:solidFill>
                <a:cs typeface="Franklin Gothic Book"/>
              </a:rPr>
              <a:t> </a:t>
            </a:r>
            <a:r>
              <a:rPr sz="1400" spc="-25" dirty="0">
                <a:solidFill>
                  <a:prstClr val="black"/>
                </a:solidFill>
                <a:cs typeface="Franklin Gothic Book"/>
              </a:rPr>
              <a:t>Yes,</a:t>
            </a:r>
            <a:r>
              <a:rPr sz="1400" spc="-5" dirty="0">
                <a:solidFill>
                  <a:prstClr val="black"/>
                </a:solidFill>
                <a:cs typeface="Franklin Gothic Book"/>
              </a:rPr>
              <a:t> </a:t>
            </a:r>
            <a:r>
              <a:rPr sz="1400" dirty="0">
                <a:solidFill>
                  <a:prstClr val="black"/>
                </a:solidFill>
                <a:cs typeface="Franklin Gothic Book"/>
              </a:rPr>
              <a:t>I</a:t>
            </a:r>
            <a:r>
              <a:rPr sz="1400" spc="-10" dirty="0">
                <a:solidFill>
                  <a:prstClr val="black"/>
                </a:solidFill>
                <a:cs typeface="Franklin Gothic Book"/>
              </a:rPr>
              <a:t> </a:t>
            </a:r>
            <a:r>
              <a:rPr sz="1400" spc="-5" dirty="0">
                <a:solidFill>
                  <a:prstClr val="black"/>
                </a:solidFill>
                <a:cs typeface="Franklin Gothic Book"/>
              </a:rPr>
              <a:t>will</a:t>
            </a:r>
            <a:r>
              <a:rPr sz="1400" spc="-10" dirty="0">
                <a:solidFill>
                  <a:prstClr val="black"/>
                </a:solidFill>
                <a:cs typeface="Franklin Gothic Book"/>
              </a:rPr>
              <a:t> </a:t>
            </a:r>
            <a:r>
              <a:rPr sz="1400" spc="-5" dirty="0">
                <a:solidFill>
                  <a:prstClr val="black"/>
                </a:solidFill>
                <a:cs typeface="Franklin Gothic Book"/>
              </a:rPr>
              <a:t>be</a:t>
            </a:r>
            <a:r>
              <a:rPr sz="1400" spc="5" dirty="0">
                <a:solidFill>
                  <a:prstClr val="black"/>
                </a:solidFill>
                <a:cs typeface="Franklin Gothic Book"/>
              </a:rPr>
              <a:t> </a:t>
            </a:r>
            <a:r>
              <a:rPr sz="1400" dirty="0">
                <a:solidFill>
                  <a:prstClr val="black"/>
                </a:solidFill>
                <a:cs typeface="Franklin Gothic Book"/>
              </a:rPr>
              <a:t>subcontracting</a:t>
            </a:r>
            <a:r>
              <a:rPr sz="1400" spc="-20" dirty="0">
                <a:solidFill>
                  <a:prstClr val="black"/>
                </a:solidFill>
                <a:cs typeface="Franklin Gothic Book"/>
              </a:rPr>
              <a:t> </a:t>
            </a:r>
            <a:r>
              <a:rPr sz="1400" dirty="0">
                <a:solidFill>
                  <a:prstClr val="black"/>
                </a:solidFill>
                <a:cs typeface="Franklin Gothic Book"/>
              </a:rPr>
              <a:t>portions</a:t>
            </a:r>
            <a:r>
              <a:rPr sz="1400" spc="-20" dirty="0">
                <a:solidFill>
                  <a:prstClr val="black"/>
                </a:solidFill>
                <a:cs typeface="Franklin Gothic Book"/>
              </a:rPr>
              <a:t> </a:t>
            </a:r>
            <a:r>
              <a:rPr sz="1400" dirty="0">
                <a:solidFill>
                  <a:prstClr val="black"/>
                </a:solidFill>
                <a:cs typeface="Franklin Gothic Book"/>
              </a:rPr>
              <a:t>of the</a:t>
            </a:r>
            <a:r>
              <a:rPr sz="1400" spc="-5" dirty="0">
                <a:solidFill>
                  <a:prstClr val="black"/>
                </a:solidFill>
                <a:cs typeface="Franklin Gothic Book"/>
              </a:rPr>
              <a:t> </a:t>
            </a:r>
            <a:r>
              <a:rPr sz="1400" dirty="0">
                <a:solidFill>
                  <a:prstClr val="black"/>
                </a:solidFill>
                <a:cs typeface="Franklin Gothic Book"/>
              </a:rPr>
              <a:t>contract</a:t>
            </a:r>
          </a:p>
          <a:p>
            <a:pPr marL="243204" marR="5080" indent="-231140">
              <a:spcBef>
                <a:spcPts val="1200"/>
              </a:spcBef>
              <a:buClr>
                <a:srgbClr val="205588"/>
              </a:buClr>
              <a:buFont typeface="Wingdings"/>
              <a:buChar char=""/>
              <a:tabLst>
                <a:tab pos="243204" algn="l"/>
                <a:tab pos="243840" algn="l"/>
              </a:tabLst>
            </a:pPr>
            <a:r>
              <a:rPr sz="1400" spc="-5" dirty="0">
                <a:solidFill>
                  <a:prstClr val="black"/>
                </a:solidFill>
                <a:cs typeface="Franklin Gothic Book"/>
              </a:rPr>
              <a:t>Section 2b </a:t>
            </a:r>
            <a:r>
              <a:rPr sz="1400" dirty="0">
                <a:solidFill>
                  <a:prstClr val="black"/>
                </a:solidFill>
                <a:cs typeface="Franklin Gothic Book"/>
              </a:rPr>
              <a:t>– </a:t>
            </a:r>
            <a:r>
              <a:rPr sz="1400" spc="-5" dirty="0">
                <a:solidFill>
                  <a:prstClr val="black"/>
                </a:solidFill>
                <a:cs typeface="Franklin Gothic Book"/>
              </a:rPr>
              <a:t>List </a:t>
            </a:r>
            <a:r>
              <a:rPr sz="1400" dirty="0">
                <a:solidFill>
                  <a:prstClr val="black"/>
                </a:solidFill>
                <a:cs typeface="Franklin Gothic Book"/>
              </a:rPr>
              <a:t>all the portions of </a:t>
            </a:r>
            <a:r>
              <a:rPr sz="1400" spc="-5" dirty="0">
                <a:solidFill>
                  <a:prstClr val="black"/>
                </a:solidFill>
                <a:cs typeface="Franklin Gothic Book"/>
              </a:rPr>
              <a:t>work </a:t>
            </a:r>
            <a:r>
              <a:rPr sz="1400" spc="-10" dirty="0">
                <a:solidFill>
                  <a:prstClr val="black"/>
                </a:solidFill>
                <a:cs typeface="Franklin Gothic Book"/>
              </a:rPr>
              <a:t>you </a:t>
            </a:r>
            <a:r>
              <a:rPr sz="1400" spc="-5" dirty="0">
                <a:solidFill>
                  <a:prstClr val="black"/>
                </a:solidFill>
                <a:cs typeface="Franklin Gothic Book"/>
              </a:rPr>
              <a:t>will </a:t>
            </a:r>
            <a:r>
              <a:rPr sz="1400" dirty="0">
                <a:solidFill>
                  <a:prstClr val="black"/>
                </a:solidFill>
                <a:cs typeface="Franklin Gothic Book"/>
              </a:rPr>
              <a:t>subcontract, and </a:t>
            </a:r>
            <a:r>
              <a:rPr sz="1400" spc="-10" dirty="0">
                <a:solidFill>
                  <a:prstClr val="black"/>
                </a:solidFill>
                <a:cs typeface="Franklin Gothic Book"/>
              </a:rPr>
              <a:t>indicate </a:t>
            </a:r>
            <a:r>
              <a:rPr sz="1400" dirty="0">
                <a:solidFill>
                  <a:prstClr val="black"/>
                </a:solidFill>
                <a:cs typeface="Franklin Gothic Book"/>
              </a:rPr>
              <a:t>the </a:t>
            </a:r>
            <a:r>
              <a:rPr sz="1400" spc="-5" dirty="0">
                <a:solidFill>
                  <a:prstClr val="black"/>
                </a:solidFill>
                <a:cs typeface="Franklin Gothic Book"/>
              </a:rPr>
              <a:t>percentage </a:t>
            </a:r>
            <a:r>
              <a:rPr sz="1400" dirty="0">
                <a:solidFill>
                  <a:prstClr val="black"/>
                </a:solidFill>
                <a:cs typeface="Franklin Gothic Book"/>
              </a:rPr>
              <a:t>of the </a:t>
            </a:r>
            <a:r>
              <a:rPr sz="1400" spc="-385" dirty="0">
                <a:solidFill>
                  <a:prstClr val="black"/>
                </a:solidFill>
                <a:cs typeface="Franklin Gothic Book"/>
              </a:rPr>
              <a:t> </a:t>
            </a:r>
            <a:r>
              <a:rPr sz="1400" dirty="0">
                <a:solidFill>
                  <a:prstClr val="black"/>
                </a:solidFill>
                <a:cs typeface="Franklin Gothic Book"/>
              </a:rPr>
              <a:t>contract</a:t>
            </a:r>
            <a:r>
              <a:rPr sz="1400" spc="-5" dirty="0">
                <a:solidFill>
                  <a:prstClr val="black"/>
                </a:solidFill>
                <a:cs typeface="Franklin Gothic Book"/>
              </a:rPr>
              <a:t> </a:t>
            </a:r>
            <a:r>
              <a:rPr sz="1400" spc="-10" dirty="0">
                <a:solidFill>
                  <a:prstClr val="black"/>
                </a:solidFill>
                <a:cs typeface="Franklin Gothic Book"/>
              </a:rPr>
              <a:t>you</a:t>
            </a:r>
            <a:r>
              <a:rPr sz="1400" spc="-5" dirty="0">
                <a:solidFill>
                  <a:prstClr val="black"/>
                </a:solidFill>
                <a:cs typeface="Franklin Gothic Book"/>
              </a:rPr>
              <a:t> </a:t>
            </a:r>
            <a:r>
              <a:rPr sz="1400" spc="-10" dirty="0">
                <a:solidFill>
                  <a:prstClr val="black"/>
                </a:solidFill>
                <a:cs typeface="Franklin Gothic Book"/>
              </a:rPr>
              <a:t>expect</a:t>
            </a:r>
            <a:r>
              <a:rPr sz="1400" spc="-5" dirty="0">
                <a:solidFill>
                  <a:prstClr val="black"/>
                </a:solidFill>
                <a:cs typeface="Franklin Gothic Book"/>
              </a:rPr>
              <a:t> </a:t>
            </a:r>
            <a:r>
              <a:rPr sz="1400" spc="-15" dirty="0">
                <a:solidFill>
                  <a:prstClr val="black"/>
                </a:solidFill>
                <a:cs typeface="Franklin Gothic Book"/>
              </a:rPr>
              <a:t>to</a:t>
            </a:r>
            <a:r>
              <a:rPr sz="1400" dirty="0">
                <a:solidFill>
                  <a:prstClr val="black"/>
                </a:solidFill>
                <a:cs typeface="Franklin Gothic Book"/>
              </a:rPr>
              <a:t> </a:t>
            </a:r>
            <a:r>
              <a:rPr sz="1400" spc="-15" dirty="0">
                <a:solidFill>
                  <a:prstClr val="black"/>
                </a:solidFill>
                <a:cs typeface="Franklin Gothic Book"/>
              </a:rPr>
              <a:t>award</a:t>
            </a:r>
            <a:r>
              <a:rPr sz="1400" spc="-5" dirty="0">
                <a:solidFill>
                  <a:prstClr val="black"/>
                </a:solidFill>
                <a:cs typeface="Franklin Gothic Book"/>
              </a:rPr>
              <a:t> </a:t>
            </a:r>
            <a:r>
              <a:rPr sz="1400" spc="-15" dirty="0">
                <a:solidFill>
                  <a:prstClr val="black"/>
                </a:solidFill>
                <a:cs typeface="Franklin Gothic Book"/>
              </a:rPr>
              <a:t>to</a:t>
            </a:r>
            <a:r>
              <a:rPr sz="1400" dirty="0">
                <a:solidFill>
                  <a:prstClr val="black"/>
                </a:solidFill>
                <a:cs typeface="Franklin Gothic Book"/>
              </a:rPr>
              <a:t> HUB </a:t>
            </a:r>
            <a:r>
              <a:rPr sz="1400" spc="-5" dirty="0">
                <a:solidFill>
                  <a:prstClr val="black"/>
                </a:solidFill>
                <a:cs typeface="Franklin Gothic Book"/>
              </a:rPr>
              <a:t>vendors</a:t>
            </a:r>
            <a:r>
              <a:rPr sz="1400" spc="-25" dirty="0">
                <a:solidFill>
                  <a:prstClr val="black"/>
                </a:solidFill>
                <a:cs typeface="Franklin Gothic Book"/>
              </a:rPr>
              <a:t> </a:t>
            </a:r>
            <a:r>
              <a:rPr sz="1400" spc="-5" dirty="0">
                <a:solidFill>
                  <a:prstClr val="black"/>
                </a:solidFill>
                <a:cs typeface="Franklin Gothic Book"/>
              </a:rPr>
              <a:t>(</a:t>
            </a:r>
            <a:r>
              <a:rPr sz="1400" dirty="0">
                <a:solidFill>
                  <a:prstClr val="black"/>
                </a:solidFill>
                <a:cs typeface="Franklin Gothic Book"/>
              </a:rPr>
              <a:t>continuation</a:t>
            </a:r>
            <a:r>
              <a:rPr sz="1400" spc="-25" dirty="0">
                <a:solidFill>
                  <a:prstClr val="black"/>
                </a:solidFill>
                <a:cs typeface="Franklin Gothic Book"/>
              </a:rPr>
              <a:t> </a:t>
            </a:r>
            <a:r>
              <a:rPr sz="1400" spc="-5" dirty="0">
                <a:solidFill>
                  <a:prstClr val="black"/>
                </a:solidFill>
                <a:cs typeface="Franklin Gothic Book"/>
              </a:rPr>
              <a:t>sheet</a:t>
            </a:r>
            <a:r>
              <a:rPr sz="1400" dirty="0">
                <a:solidFill>
                  <a:prstClr val="black"/>
                </a:solidFill>
                <a:cs typeface="Franklin Gothic Book"/>
              </a:rPr>
              <a:t> as</a:t>
            </a:r>
            <a:r>
              <a:rPr sz="1400" spc="-5" dirty="0">
                <a:solidFill>
                  <a:prstClr val="black"/>
                </a:solidFill>
                <a:cs typeface="Franklin Gothic Book"/>
              </a:rPr>
              <a:t> needed);</a:t>
            </a:r>
            <a:endParaRPr sz="1400" dirty="0">
              <a:solidFill>
                <a:prstClr val="black"/>
              </a:solidFill>
              <a:cs typeface="Franklin Gothic Book"/>
            </a:endParaRPr>
          </a:p>
          <a:p>
            <a:pPr marL="243204" marR="302260" indent="-231140">
              <a:spcBef>
                <a:spcPts val="1200"/>
              </a:spcBef>
              <a:buClr>
                <a:srgbClr val="205588"/>
              </a:buClr>
              <a:buFont typeface="Wingdings"/>
              <a:buChar char=""/>
              <a:tabLst>
                <a:tab pos="243204" algn="l"/>
                <a:tab pos="243840" algn="l"/>
              </a:tabLst>
            </a:pPr>
            <a:r>
              <a:rPr sz="1400" spc="-5" dirty="0">
                <a:solidFill>
                  <a:prstClr val="black"/>
                </a:solidFill>
                <a:cs typeface="Franklin Gothic Book"/>
              </a:rPr>
              <a:t>Section 2c </a:t>
            </a:r>
            <a:r>
              <a:rPr sz="1400" dirty="0">
                <a:solidFill>
                  <a:prstClr val="black"/>
                </a:solidFill>
                <a:cs typeface="Franklin Gothic Book"/>
              </a:rPr>
              <a:t>– </a:t>
            </a:r>
            <a:r>
              <a:rPr sz="1400" spc="-25" dirty="0">
                <a:solidFill>
                  <a:prstClr val="black"/>
                </a:solidFill>
                <a:cs typeface="Franklin Gothic Book"/>
              </a:rPr>
              <a:t>Yes, </a:t>
            </a:r>
            <a:r>
              <a:rPr sz="1400" dirty="0">
                <a:solidFill>
                  <a:prstClr val="black"/>
                </a:solidFill>
                <a:cs typeface="Franklin Gothic Book"/>
              </a:rPr>
              <a:t>I </a:t>
            </a:r>
            <a:r>
              <a:rPr sz="1400" spc="-5" dirty="0">
                <a:solidFill>
                  <a:prstClr val="black"/>
                </a:solidFill>
                <a:cs typeface="Franklin Gothic Book"/>
              </a:rPr>
              <a:t>will be </a:t>
            </a:r>
            <a:r>
              <a:rPr sz="1400" u="sng" dirty="0">
                <a:solidFill>
                  <a:prstClr val="black"/>
                </a:solidFill>
                <a:uFill>
                  <a:solidFill>
                    <a:srgbClr val="000000"/>
                  </a:solidFill>
                </a:uFill>
                <a:cs typeface="Franklin Gothic Book"/>
              </a:rPr>
              <a:t>using only </a:t>
            </a:r>
            <a:r>
              <a:rPr sz="1400" u="sng" spc="-25" dirty="0">
                <a:solidFill>
                  <a:prstClr val="black"/>
                </a:solidFill>
                <a:uFill>
                  <a:solidFill>
                    <a:srgbClr val="000000"/>
                  </a:solidFill>
                </a:uFill>
                <a:cs typeface="Franklin Gothic Book"/>
              </a:rPr>
              <a:t>Texas</a:t>
            </a:r>
            <a:r>
              <a:rPr sz="1400" spc="-25" dirty="0">
                <a:solidFill>
                  <a:prstClr val="black"/>
                </a:solidFill>
                <a:cs typeface="Franklin Gothic Book"/>
              </a:rPr>
              <a:t> </a:t>
            </a:r>
            <a:r>
              <a:rPr sz="1400" spc="5" dirty="0">
                <a:solidFill>
                  <a:prstClr val="black"/>
                </a:solidFill>
                <a:cs typeface="Franklin Gothic Book"/>
              </a:rPr>
              <a:t>certified </a:t>
            </a:r>
            <a:r>
              <a:rPr sz="1400" dirty="0">
                <a:solidFill>
                  <a:prstClr val="black"/>
                </a:solidFill>
                <a:cs typeface="Franklin Gothic Book"/>
              </a:rPr>
              <a:t>HUBs </a:t>
            </a:r>
            <a:r>
              <a:rPr sz="1400" spc="-15" dirty="0">
                <a:solidFill>
                  <a:prstClr val="black"/>
                </a:solidFill>
                <a:cs typeface="Franklin Gothic Book"/>
              </a:rPr>
              <a:t>to </a:t>
            </a:r>
            <a:r>
              <a:rPr sz="1400" dirty="0">
                <a:solidFill>
                  <a:prstClr val="black"/>
                </a:solidFill>
                <a:cs typeface="Franklin Gothic Book"/>
              </a:rPr>
              <a:t>perform all of the </a:t>
            </a:r>
            <a:r>
              <a:rPr sz="1400" spc="-5" dirty="0">
                <a:solidFill>
                  <a:prstClr val="black"/>
                </a:solidFill>
                <a:cs typeface="Franklin Gothic Book"/>
              </a:rPr>
              <a:t>subcontracting </a:t>
            </a:r>
            <a:r>
              <a:rPr sz="1400" spc="-385" dirty="0">
                <a:solidFill>
                  <a:prstClr val="black"/>
                </a:solidFill>
                <a:cs typeface="Franklin Gothic Book"/>
              </a:rPr>
              <a:t> </a:t>
            </a:r>
            <a:r>
              <a:rPr sz="1400" dirty="0">
                <a:solidFill>
                  <a:prstClr val="black"/>
                </a:solidFill>
                <a:cs typeface="Franklin Gothic Book"/>
              </a:rPr>
              <a:t>opportunities</a:t>
            </a:r>
            <a:r>
              <a:rPr sz="1400" spc="-25" dirty="0">
                <a:solidFill>
                  <a:prstClr val="black"/>
                </a:solidFill>
                <a:cs typeface="Franklin Gothic Book"/>
              </a:rPr>
              <a:t> </a:t>
            </a:r>
            <a:r>
              <a:rPr sz="1400" spc="-10" dirty="0">
                <a:solidFill>
                  <a:prstClr val="black"/>
                </a:solidFill>
                <a:cs typeface="Franklin Gothic Book"/>
              </a:rPr>
              <a:t>listed</a:t>
            </a:r>
            <a:r>
              <a:rPr sz="1400" spc="-20" dirty="0">
                <a:solidFill>
                  <a:prstClr val="black"/>
                </a:solidFill>
                <a:cs typeface="Franklin Gothic Book"/>
              </a:rPr>
              <a:t> </a:t>
            </a:r>
            <a:endParaRPr sz="1400" dirty="0">
              <a:solidFill>
                <a:prstClr val="black"/>
              </a:solidFill>
              <a:cs typeface="Franklin Gothic Book"/>
            </a:endParaRPr>
          </a:p>
          <a:p>
            <a:pPr marL="243204" marR="27305" indent="-231140">
              <a:spcBef>
                <a:spcPts val="1200"/>
              </a:spcBef>
              <a:buClr>
                <a:srgbClr val="205588"/>
              </a:buClr>
              <a:buFont typeface="Wingdings"/>
              <a:buChar char=""/>
              <a:tabLst>
                <a:tab pos="243204" algn="l"/>
                <a:tab pos="243840" algn="l"/>
              </a:tabLst>
            </a:pPr>
            <a:r>
              <a:rPr sz="1400" spc="-5" dirty="0">
                <a:solidFill>
                  <a:prstClr val="black"/>
                </a:solidFill>
                <a:cs typeface="Franklin Gothic Book"/>
              </a:rPr>
              <a:t>Section </a:t>
            </a:r>
            <a:r>
              <a:rPr sz="1400" dirty="0">
                <a:solidFill>
                  <a:prstClr val="black"/>
                </a:solidFill>
                <a:cs typeface="Franklin Gothic Book"/>
              </a:rPr>
              <a:t>4 – Affirmation that all </a:t>
            </a:r>
            <a:r>
              <a:rPr sz="1400" spc="-5" dirty="0">
                <a:solidFill>
                  <a:prstClr val="black"/>
                </a:solidFill>
                <a:cs typeface="Franklin Gothic Book"/>
              </a:rPr>
              <a:t>information </a:t>
            </a:r>
            <a:r>
              <a:rPr sz="1400" dirty="0">
                <a:solidFill>
                  <a:prstClr val="black"/>
                </a:solidFill>
                <a:cs typeface="Franklin Gothic Book"/>
              </a:rPr>
              <a:t>and supporting documentation </a:t>
            </a:r>
            <a:r>
              <a:rPr sz="1400" spc="-5" dirty="0">
                <a:solidFill>
                  <a:prstClr val="black"/>
                </a:solidFill>
                <a:cs typeface="Franklin Gothic Book"/>
              </a:rPr>
              <a:t>submitted is </a:t>
            </a:r>
            <a:r>
              <a:rPr sz="1400" dirty="0">
                <a:solidFill>
                  <a:prstClr val="black"/>
                </a:solidFill>
                <a:cs typeface="Franklin Gothic Book"/>
              </a:rPr>
              <a:t>true and </a:t>
            </a:r>
            <a:r>
              <a:rPr sz="1400" spc="-385" dirty="0">
                <a:solidFill>
                  <a:prstClr val="black"/>
                </a:solidFill>
                <a:cs typeface="Franklin Gothic Book"/>
              </a:rPr>
              <a:t> </a:t>
            </a:r>
            <a:r>
              <a:rPr sz="1400" dirty="0">
                <a:solidFill>
                  <a:prstClr val="black"/>
                </a:solidFill>
                <a:cs typeface="Franklin Gothic Book"/>
              </a:rPr>
              <a:t>correct </a:t>
            </a:r>
          </a:p>
          <a:p>
            <a:pPr marL="243204" marR="795655" indent="-231140">
              <a:spcBef>
                <a:spcPts val="1200"/>
              </a:spcBef>
              <a:buClr>
                <a:srgbClr val="205588"/>
              </a:buClr>
              <a:buFont typeface="Wingdings"/>
              <a:buChar char=""/>
              <a:tabLst>
                <a:tab pos="243204" algn="l"/>
                <a:tab pos="243840" algn="l"/>
              </a:tabLst>
            </a:pPr>
            <a:r>
              <a:rPr sz="1400" dirty="0">
                <a:solidFill>
                  <a:prstClr val="black"/>
                </a:solidFill>
                <a:cs typeface="Franklin Gothic Book"/>
              </a:rPr>
              <a:t>HSP </a:t>
            </a:r>
            <a:r>
              <a:rPr sz="1400" spc="-5" dirty="0">
                <a:solidFill>
                  <a:prstClr val="black"/>
                </a:solidFill>
                <a:cs typeface="Franklin Gothic Book"/>
              </a:rPr>
              <a:t>G</a:t>
            </a:r>
            <a:r>
              <a:rPr lang="en-US" sz="1400" spc="-5" dirty="0">
                <a:solidFill>
                  <a:prstClr val="black"/>
                </a:solidFill>
                <a:cs typeface="Franklin Gothic Book"/>
              </a:rPr>
              <a:t>ood </a:t>
            </a:r>
            <a:r>
              <a:rPr sz="1400" spc="-5" dirty="0">
                <a:solidFill>
                  <a:prstClr val="black"/>
                </a:solidFill>
                <a:cs typeface="Franklin Gothic Book"/>
              </a:rPr>
              <a:t>F</a:t>
            </a:r>
            <a:r>
              <a:rPr lang="en-US" sz="1400" spc="-5" dirty="0">
                <a:solidFill>
                  <a:prstClr val="black"/>
                </a:solidFill>
                <a:cs typeface="Franklin Gothic Book"/>
              </a:rPr>
              <a:t>aith </a:t>
            </a:r>
            <a:r>
              <a:rPr sz="1400" spc="-5" dirty="0">
                <a:solidFill>
                  <a:prstClr val="black"/>
                </a:solidFill>
                <a:cs typeface="Franklin Gothic Book"/>
              </a:rPr>
              <a:t>E</a:t>
            </a:r>
            <a:r>
              <a:rPr lang="en-US" sz="1400" spc="-5" dirty="0">
                <a:solidFill>
                  <a:prstClr val="black"/>
                </a:solidFill>
                <a:cs typeface="Franklin Gothic Book"/>
              </a:rPr>
              <a:t>ffort (GFE)</a:t>
            </a:r>
            <a:r>
              <a:rPr sz="1400" spc="-5" dirty="0">
                <a:solidFill>
                  <a:prstClr val="black"/>
                </a:solidFill>
                <a:cs typeface="Franklin Gothic Book"/>
              </a:rPr>
              <a:t> Method </a:t>
            </a:r>
            <a:r>
              <a:rPr sz="1400" dirty="0">
                <a:solidFill>
                  <a:prstClr val="black"/>
                </a:solidFill>
                <a:cs typeface="Franklin Gothic Book"/>
              </a:rPr>
              <a:t>A </a:t>
            </a:r>
            <a:r>
              <a:rPr sz="1400" spc="-5" dirty="0">
                <a:solidFill>
                  <a:prstClr val="black"/>
                </a:solidFill>
                <a:cs typeface="Franklin Gothic Book"/>
              </a:rPr>
              <a:t>(Attachment </a:t>
            </a:r>
            <a:r>
              <a:rPr sz="1400" dirty="0">
                <a:solidFill>
                  <a:prstClr val="black"/>
                </a:solidFill>
                <a:cs typeface="Franklin Gothic Book"/>
              </a:rPr>
              <a:t>A) – </a:t>
            </a:r>
            <a:r>
              <a:rPr sz="1400" spc="-10" dirty="0">
                <a:solidFill>
                  <a:prstClr val="black"/>
                </a:solidFill>
                <a:cs typeface="Franklin Gothic Book"/>
              </a:rPr>
              <a:t>Complete </a:t>
            </a:r>
            <a:r>
              <a:rPr sz="1400" dirty="0">
                <a:solidFill>
                  <a:prstClr val="black"/>
                </a:solidFill>
                <a:cs typeface="Franklin Gothic Book"/>
              </a:rPr>
              <a:t>this attachment </a:t>
            </a:r>
            <a:r>
              <a:rPr sz="1400" spc="-15" dirty="0">
                <a:solidFill>
                  <a:prstClr val="black"/>
                </a:solidFill>
                <a:cs typeface="Franklin Gothic Book"/>
              </a:rPr>
              <a:t>for </a:t>
            </a:r>
            <a:r>
              <a:rPr sz="1400" dirty="0">
                <a:solidFill>
                  <a:prstClr val="black"/>
                </a:solidFill>
                <a:cs typeface="Franklin Gothic Book"/>
              </a:rPr>
              <a:t>each </a:t>
            </a:r>
            <a:r>
              <a:rPr sz="1400" spc="-5" dirty="0">
                <a:solidFill>
                  <a:prstClr val="black"/>
                </a:solidFill>
                <a:cs typeface="Franklin Gothic Book"/>
              </a:rPr>
              <a:t>subcontracting </a:t>
            </a:r>
            <a:r>
              <a:rPr sz="1400" spc="-385" dirty="0">
                <a:solidFill>
                  <a:prstClr val="black"/>
                </a:solidFill>
                <a:cs typeface="Franklin Gothic Book"/>
              </a:rPr>
              <a:t> </a:t>
            </a:r>
            <a:r>
              <a:rPr sz="1400" dirty="0">
                <a:solidFill>
                  <a:prstClr val="black"/>
                </a:solidFill>
                <a:cs typeface="Franklin Gothic Book"/>
              </a:rPr>
              <a:t>opportunity</a:t>
            </a:r>
            <a:r>
              <a:rPr sz="1400" spc="-25" dirty="0">
                <a:solidFill>
                  <a:prstClr val="black"/>
                </a:solidFill>
                <a:cs typeface="Franklin Gothic Book"/>
              </a:rPr>
              <a:t> </a:t>
            </a:r>
            <a:r>
              <a:rPr sz="1400" spc="-10" dirty="0">
                <a:solidFill>
                  <a:prstClr val="black"/>
                </a:solidFill>
                <a:cs typeface="Franklin Gothic Book"/>
              </a:rPr>
              <a:t>listed</a:t>
            </a:r>
            <a:r>
              <a:rPr sz="1400" spc="-5" dirty="0">
                <a:solidFill>
                  <a:prstClr val="black"/>
                </a:solidFill>
                <a:cs typeface="Franklin Gothic Book"/>
              </a:rPr>
              <a:t> in</a:t>
            </a:r>
            <a:r>
              <a:rPr sz="1400" spc="-10" dirty="0">
                <a:solidFill>
                  <a:prstClr val="black"/>
                </a:solidFill>
                <a:cs typeface="Franklin Gothic Book"/>
              </a:rPr>
              <a:t> </a:t>
            </a:r>
            <a:r>
              <a:rPr sz="1400" spc="-5" dirty="0">
                <a:solidFill>
                  <a:prstClr val="black"/>
                </a:solidFill>
                <a:cs typeface="Franklin Gothic Book"/>
              </a:rPr>
              <a:t>Section</a:t>
            </a:r>
            <a:r>
              <a:rPr sz="1400" spc="-10" dirty="0">
                <a:solidFill>
                  <a:prstClr val="black"/>
                </a:solidFill>
                <a:cs typeface="Franklin Gothic Book"/>
              </a:rPr>
              <a:t> </a:t>
            </a:r>
            <a:r>
              <a:rPr sz="1400" spc="-5" dirty="0">
                <a:solidFill>
                  <a:prstClr val="black"/>
                </a:solidFill>
                <a:cs typeface="Franklin Gothic Book"/>
              </a:rPr>
              <a:t>2b</a:t>
            </a:r>
            <a:r>
              <a:rPr sz="1400" spc="-10" dirty="0">
                <a:solidFill>
                  <a:prstClr val="black"/>
                </a:solidFill>
                <a:cs typeface="Franklin Gothic Book"/>
              </a:rPr>
              <a:t> </a:t>
            </a:r>
            <a:r>
              <a:rPr sz="1400" spc="-5" dirty="0">
                <a:solidFill>
                  <a:prstClr val="black"/>
                </a:solidFill>
                <a:cs typeface="Franklin Gothic Book"/>
              </a:rPr>
              <a:t>(Page</a:t>
            </a:r>
            <a:r>
              <a:rPr sz="1400" spc="20" dirty="0">
                <a:solidFill>
                  <a:prstClr val="black"/>
                </a:solidFill>
                <a:cs typeface="Franklin Gothic Book"/>
              </a:rPr>
              <a:t> </a:t>
            </a:r>
            <a:r>
              <a:rPr sz="1400" dirty="0">
                <a:solidFill>
                  <a:prstClr val="black"/>
                </a:solidFill>
                <a:cs typeface="Franklin Gothic Book"/>
              </a:rPr>
              <a:t>1</a:t>
            </a:r>
            <a:r>
              <a:rPr sz="1400" spc="-10" dirty="0">
                <a:solidFill>
                  <a:prstClr val="black"/>
                </a:solidFill>
                <a:cs typeface="Franklin Gothic Book"/>
              </a:rPr>
              <a:t> </a:t>
            </a:r>
            <a:r>
              <a:rPr sz="1400" dirty="0">
                <a:solidFill>
                  <a:prstClr val="black"/>
                </a:solidFill>
                <a:cs typeface="Franklin Gothic Book"/>
              </a:rPr>
              <a:t>of</a:t>
            </a:r>
            <a:r>
              <a:rPr sz="1400" spc="-5" dirty="0">
                <a:solidFill>
                  <a:prstClr val="black"/>
                </a:solidFill>
                <a:cs typeface="Franklin Gothic Book"/>
              </a:rPr>
              <a:t> 1).</a:t>
            </a:r>
            <a:endParaRPr sz="1400" dirty="0">
              <a:solidFill>
                <a:prstClr val="black"/>
              </a:solidFill>
              <a:cs typeface="Franklin Gothic Book"/>
            </a:endParaRPr>
          </a:p>
        </p:txBody>
      </p:sp>
      <p:sp>
        <p:nvSpPr>
          <p:cNvPr id="7" name="object 2">
            <a:extLst>
              <a:ext uri="{FF2B5EF4-FFF2-40B4-BE49-F238E27FC236}">
                <a16:creationId xmlns:a16="http://schemas.microsoft.com/office/drawing/2014/main" id="{F77BF013-958A-4B86-9EF0-31A50937A8DF}"/>
              </a:ext>
            </a:extLst>
          </p:cNvPr>
          <p:cNvSpPr txBox="1">
            <a:spLocks/>
          </p:cNvSpPr>
          <p:nvPr/>
        </p:nvSpPr>
        <p:spPr>
          <a:xfrm>
            <a:off x="114592" y="317459"/>
            <a:ext cx="9144000" cy="456535"/>
          </a:xfrm>
          <a:prstGeom prst="rect">
            <a:avLst/>
          </a:prstGeom>
        </p:spPr>
        <p:txBody>
          <a:bodyPr vert="horz" wrap="square" lIns="0" tIns="147320" rIns="0" bIns="0" rtlCol="0">
            <a:spAutoFit/>
          </a:bodyPr>
          <a:lstStyle>
            <a:lvl1pPr>
              <a:defRPr sz="2000" b="1" i="0">
                <a:solidFill>
                  <a:srgbClr val="205588"/>
                </a:solidFill>
                <a:latin typeface="Franklin Gothic Demi"/>
                <a:ea typeface="+mj-ea"/>
                <a:cs typeface="Franklin Gothic Demi"/>
              </a:defRPr>
            </a:lvl1pPr>
          </a:lstStyle>
          <a:p>
            <a:pPr marL="256540" marR="0" lvl="0" indent="0" defTabSz="914400" eaLnBrk="1" fontAlgn="auto" latinLnBrk="0" hangingPunct="1">
              <a:lnSpc>
                <a:spcPct val="100000"/>
              </a:lnSpc>
              <a:spcBef>
                <a:spcPts val="1160"/>
              </a:spcBef>
              <a:spcAft>
                <a:spcPts val="0"/>
              </a:spcAft>
              <a:buClrTx/>
              <a:buSzTx/>
              <a:buFontTx/>
              <a:buNone/>
              <a:tabLst/>
              <a:defRPr/>
            </a:pPr>
            <a:r>
              <a:rPr kumimoji="0" lang="en-US" sz="2000" b="1" i="0" u="none" strike="noStrike" kern="0" cap="none" spc="-10" normalizeH="0" baseline="0" noProof="0" dirty="0">
                <a:ln>
                  <a:noFill/>
                </a:ln>
                <a:solidFill>
                  <a:schemeClr val="tx1"/>
                </a:solidFill>
                <a:effectLst/>
                <a:uLnTx/>
                <a:uFillTx/>
                <a:latin typeface="+mn-lt"/>
                <a:ea typeface="+mj-ea"/>
              </a:rPr>
              <a:t>HSP</a:t>
            </a:r>
            <a:r>
              <a:rPr kumimoji="0" lang="en-US" sz="2000" b="1" i="0" u="none" strike="noStrike" kern="0" cap="none" spc="10" normalizeH="0" baseline="0" noProof="0" dirty="0">
                <a:ln>
                  <a:noFill/>
                </a:ln>
                <a:solidFill>
                  <a:schemeClr val="tx1"/>
                </a:solidFill>
                <a:effectLst/>
                <a:uLnTx/>
                <a:uFillTx/>
                <a:latin typeface="+mn-lt"/>
                <a:ea typeface="+mj-ea"/>
              </a:rPr>
              <a:t> </a:t>
            </a:r>
            <a:r>
              <a:rPr kumimoji="0" lang="en-US" sz="2000" b="1" i="0" u="none" strike="noStrike" kern="0" cap="none" spc="-10" normalizeH="0" baseline="0" noProof="0" dirty="0">
                <a:ln>
                  <a:noFill/>
                </a:ln>
                <a:solidFill>
                  <a:schemeClr val="tx1"/>
                </a:solidFill>
                <a:effectLst/>
                <a:uLnTx/>
                <a:uFillTx/>
                <a:latin typeface="+mn-lt"/>
                <a:ea typeface="+mj-ea"/>
              </a:rPr>
              <a:t>Completion</a:t>
            </a:r>
            <a:r>
              <a:rPr lang="en-US" kern="0" spc="-10" dirty="0">
                <a:solidFill>
                  <a:schemeClr val="tx1"/>
                </a:solidFill>
                <a:latin typeface="+mn-lt"/>
              </a:rPr>
              <a:t> –</a:t>
            </a:r>
            <a:r>
              <a:rPr kumimoji="0" lang="en-US" sz="2000" b="1" i="0" u="none" strike="noStrike" kern="0" cap="none" spc="5" normalizeH="0" baseline="0" noProof="0" dirty="0">
                <a:ln>
                  <a:noFill/>
                </a:ln>
                <a:solidFill>
                  <a:schemeClr val="tx1"/>
                </a:solidFill>
                <a:effectLst/>
                <a:uLnTx/>
                <a:uFillTx/>
                <a:latin typeface="+mn-lt"/>
                <a:ea typeface="+mj-ea"/>
              </a:rPr>
              <a:t> </a:t>
            </a:r>
            <a:r>
              <a:rPr kumimoji="0" lang="en-US" sz="2000" b="1" i="0" u="none" strike="noStrike" kern="0" cap="none" spc="-10" normalizeH="0" baseline="0" noProof="0" dirty="0">
                <a:ln>
                  <a:noFill/>
                </a:ln>
                <a:solidFill>
                  <a:schemeClr val="tx1"/>
                </a:solidFill>
                <a:effectLst/>
                <a:uLnTx/>
                <a:uFillTx/>
                <a:latin typeface="+mn-lt"/>
                <a:ea typeface="+mj-ea"/>
              </a:rPr>
              <a:t>Utilizing Texas HUBs</a:t>
            </a:r>
          </a:p>
        </p:txBody>
      </p:sp>
    </p:spTree>
    <p:extLst>
      <p:ext uri="{BB962C8B-B14F-4D97-AF65-F5344CB8AC3E}">
        <p14:creationId xmlns:p14="http://schemas.microsoft.com/office/powerpoint/2010/main" val="881614116"/>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8">
            <a:extLst>
              <a:ext uri="{FF2B5EF4-FFF2-40B4-BE49-F238E27FC236}">
                <a16:creationId xmlns:a16="http://schemas.microsoft.com/office/drawing/2014/main" id="{D8252D6D-5CB2-42C2-AA3E-1182CB71D4CB}"/>
              </a:ext>
            </a:extLst>
          </p:cNvPr>
          <p:cNvSpPr/>
          <p:nvPr/>
        </p:nvSpPr>
        <p:spPr>
          <a:xfrm>
            <a:off x="1132317" y="207486"/>
            <a:ext cx="6285375" cy="646331"/>
          </a:xfrm>
          <a:prstGeom prst="rect">
            <a:avLst/>
          </a:prstGeom>
        </p:spPr>
        <p:txBody>
          <a:bodyPr wrap="none" lIns="0" tIns="0" rIns="0" bIns="0">
            <a:spAutoFit/>
          </a:bodyPr>
          <a:lstStyle/>
          <a:p>
            <a:pPr algn="ctr"/>
            <a:r>
              <a:rPr lang="en-US" sz="2400" b="1" dirty="0">
                <a:latin typeface="Verdana-Bold"/>
              </a:rPr>
              <a:t>HUB Subcontracting Plan</a:t>
            </a:r>
          </a:p>
          <a:p>
            <a:pPr algn="ctr"/>
            <a:r>
              <a:rPr lang="en-US" b="1" dirty="0">
                <a:solidFill>
                  <a:schemeClr val="tx1"/>
                </a:solidFill>
                <a:latin typeface="Verdana-Bold"/>
              </a:rPr>
              <a:t>Subcontracting Texas HUBs Only </a:t>
            </a:r>
            <a:r>
              <a:rPr lang="en-US" b="1" dirty="0">
                <a:solidFill>
                  <a:schemeClr val="tx1"/>
                </a:solidFill>
                <a:latin typeface="Calibri" panose="020F0502020204030204" pitchFamily="34" charset="0"/>
                <a:cs typeface="Calibri" panose="020F0502020204030204" pitchFamily="34" charset="0"/>
              </a:rPr>
              <a:t>• </a:t>
            </a:r>
            <a:r>
              <a:rPr lang="en-US" b="1" dirty="0">
                <a:solidFill>
                  <a:schemeClr val="tx1"/>
                </a:solidFill>
                <a:latin typeface="Verdana-Bold"/>
              </a:rPr>
              <a:t>GFE Method A</a:t>
            </a:r>
            <a:endParaRPr lang="en-US" sz="1600" b="1" dirty="0">
              <a:solidFill>
                <a:schemeClr val="tx1"/>
              </a:solidFill>
              <a:latin typeface="Verdana-Bold"/>
            </a:endParaRPr>
          </a:p>
        </p:txBody>
      </p:sp>
      <p:sp>
        <p:nvSpPr>
          <p:cNvPr id="7" name="TextBox 6">
            <a:extLst>
              <a:ext uri="{FF2B5EF4-FFF2-40B4-BE49-F238E27FC236}">
                <a16:creationId xmlns:a16="http://schemas.microsoft.com/office/drawing/2014/main" id="{82A54F4B-9C59-491F-90EA-39C301E2A226}"/>
              </a:ext>
            </a:extLst>
          </p:cNvPr>
          <p:cNvSpPr txBox="1"/>
          <p:nvPr/>
        </p:nvSpPr>
        <p:spPr>
          <a:xfrm>
            <a:off x="44405" y="1026583"/>
            <a:ext cx="3909223" cy="276999"/>
          </a:xfrm>
          <a:prstGeom prst="rect">
            <a:avLst/>
          </a:prstGeom>
          <a:noFill/>
        </p:spPr>
        <p:txBody>
          <a:bodyPr wrap="square">
            <a:spAutoFit/>
          </a:bodyPr>
          <a:lstStyle/>
          <a:p>
            <a:r>
              <a:rPr lang="en-US" sz="1200" b="1" dirty="0"/>
              <a:t>Section 2:  </a:t>
            </a:r>
            <a:r>
              <a:rPr lang="en-US" sz="1200" dirty="0"/>
              <a:t>Respondent’s Subcontracting Intentions</a:t>
            </a:r>
          </a:p>
        </p:txBody>
      </p:sp>
      <p:sp>
        <p:nvSpPr>
          <p:cNvPr id="9" name="TextBox 8">
            <a:extLst>
              <a:ext uri="{FF2B5EF4-FFF2-40B4-BE49-F238E27FC236}">
                <a16:creationId xmlns:a16="http://schemas.microsoft.com/office/drawing/2014/main" id="{674FE755-789B-4DF1-99BD-88448FCE5FEB}"/>
              </a:ext>
            </a:extLst>
          </p:cNvPr>
          <p:cNvSpPr txBox="1"/>
          <p:nvPr/>
        </p:nvSpPr>
        <p:spPr>
          <a:xfrm>
            <a:off x="209665" y="1388669"/>
            <a:ext cx="3428199" cy="276999"/>
          </a:xfrm>
          <a:prstGeom prst="rect">
            <a:avLst/>
          </a:prstGeom>
          <a:noFill/>
        </p:spPr>
        <p:txBody>
          <a:bodyPr wrap="square">
            <a:spAutoFit/>
          </a:bodyPr>
          <a:lstStyle/>
          <a:p>
            <a:r>
              <a:rPr lang="en-US" sz="1200" dirty="0"/>
              <a:t>Enter your Company’s Name and Requisition #</a:t>
            </a:r>
          </a:p>
        </p:txBody>
      </p:sp>
      <p:cxnSp>
        <p:nvCxnSpPr>
          <p:cNvPr id="15" name="Straight Arrow Connector 14">
            <a:extLst>
              <a:ext uri="{FF2B5EF4-FFF2-40B4-BE49-F238E27FC236}">
                <a16:creationId xmlns:a16="http://schemas.microsoft.com/office/drawing/2014/main" id="{97C55D3A-E6FE-4F5B-A43D-1CB7965F4BFA}"/>
              </a:ext>
            </a:extLst>
          </p:cNvPr>
          <p:cNvCxnSpPr>
            <a:cxnSpLocks/>
          </p:cNvCxnSpPr>
          <p:nvPr/>
        </p:nvCxnSpPr>
        <p:spPr>
          <a:xfrm>
            <a:off x="3953628" y="2006434"/>
            <a:ext cx="152619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9A36F612-D8A4-4649-BDA6-23AA48487917}"/>
              </a:ext>
            </a:extLst>
          </p:cNvPr>
          <p:cNvCxnSpPr>
            <a:cxnSpLocks/>
          </p:cNvCxnSpPr>
          <p:nvPr/>
        </p:nvCxnSpPr>
        <p:spPr>
          <a:xfrm>
            <a:off x="3953628" y="2824534"/>
            <a:ext cx="152619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4" name="Picture 3">
            <a:extLst>
              <a:ext uri="{FF2B5EF4-FFF2-40B4-BE49-F238E27FC236}">
                <a16:creationId xmlns:a16="http://schemas.microsoft.com/office/drawing/2014/main" id="{A3BEBCB5-2870-43C1-BEA3-CF316BA002FD}"/>
              </a:ext>
            </a:extLst>
          </p:cNvPr>
          <p:cNvPicPr>
            <a:picLocks noChangeAspect="1"/>
          </p:cNvPicPr>
          <p:nvPr/>
        </p:nvPicPr>
        <p:blipFill>
          <a:blip r:embed="rId2"/>
          <a:stretch>
            <a:fillRect/>
          </a:stretch>
        </p:blipFill>
        <p:spPr>
          <a:xfrm>
            <a:off x="5833985" y="1394629"/>
            <a:ext cx="2360148" cy="3038472"/>
          </a:xfrm>
          <a:prstGeom prst="rect">
            <a:avLst/>
          </a:prstGeom>
        </p:spPr>
      </p:pic>
      <p:sp>
        <p:nvSpPr>
          <p:cNvPr id="14" name="TextBox 13">
            <a:extLst>
              <a:ext uri="{FF2B5EF4-FFF2-40B4-BE49-F238E27FC236}">
                <a16:creationId xmlns:a16="http://schemas.microsoft.com/office/drawing/2014/main" id="{26E264E7-741A-47F8-926A-F86C2D29BD17}"/>
              </a:ext>
            </a:extLst>
          </p:cNvPr>
          <p:cNvSpPr txBox="1"/>
          <p:nvPr/>
        </p:nvSpPr>
        <p:spPr>
          <a:xfrm>
            <a:off x="509835" y="1775602"/>
            <a:ext cx="3206978" cy="461665"/>
          </a:xfrm>
          <a:prstGeom prst="rect">
            <a:avLst/>
          </a:prstGeom>
          <a:noFill/>
        </p:spPr>
        <p:txBody>
          <a:bodyPr wrap="square">
            <a:spAutoFit/>
          </a:bodyPr>
          <a:lstStyle/>
          <a:p>
            <a:r>
              <a:rPr lang="en-US" sz="1200" dirty="0"/>
              <a:t>2a: </a:t>
            </a:r>
            <a:r>
              <a:rPr lang="en-US" sz="1200" b="1" dirty="0"/>
              <a:t>x</a:t>
            </a:r>
            <a:r>
              <a:rPr lang="en-US" sz="1200" dirty="0"/>
              <a:t> Yes, I will be subcontracting any portion of the contract</a:t>
            </a:r>
          </a:p>
        </p:txBody>
      </p:sp>
      <p:sp>
        <p:nvSpPr>
          <p:cNvPr id="17" name="TextBox 16">
            <a:extLst>
              <a:ext uri="{FF2B5EF4-FFF2-40B4-BE49-F238E27FC236}">
                <a16:creationId xmlns:a16="http://schemas.microsoft.com/office/drawing/2014/main" id="{25C2CFAA-B92C-4288-A808-09CC81802F18}"/>
              </a:ext>
            </a:extLst>
          </p:cNvPr>
          <p:cNvSpPr txBox="1"/>
          <p:nvPr/>
        </p:nvSpPr>
        <p:spPr>
          <a:xfrm>
            <a:off x="544863" y="2334119"/>
            <a:ext cx="3324317" cy="1315745"/>
          </a:xfrm>
          <a:prstGeom prst="rect">
            <a:avLst/>
          </a:prstGeom>
          <a:noFill/>
        </p:spPr>
        <p:txBody>
          <a:bodyPr wrap="square">
            <a:spAutoFit/>
          </a:bodyPr>
          <a:lstStyle/>
          <a:p>
            <a:r>
              <a:rPr lang="en-US" sz="1200" dirty="0"/>
              <a:t>2b:  List all portions of the work you will subcontract with percentages based on the TOTAL value of your proposal</a:t>
            </a:r>
          </a:p>
          <a:p>
            <a:endParaRPr lang="en-US" sz="1200" dirty="0"/>
          </a:p>
          <a:p>
            <a:r>
              <a:rPr lang="en-US" sz="1050" b="1" i="1" dirty="0"/>
              <a:t>Note:  Following page in HSP forms is a continuation sheet should your subcontract opportunities exceed 15</a:t>
            </a:r>
          </a:p>
        </p:txBody>
      </p:sp>
      <p:sp>
        <p:nvSpPr>
          <p:cNvPr id="18" name="TextBox 17">
            <a:extLst>
              <a:ext uri="{FF2B5EF4-FFF2-40B4-BE49-F238E27FC236}">
                <a16:creationId xmlns:a16="http://schemas.microsoft.com/office/drawing/2014/main" id="{4D677261-4FA0-49D7-8526-E16F08812ABC}"/>
              </a:ext>
            </a:extLst>
          </p:cNvPr>
          <p:cNvSpPr txBox="1"/>
          <p:nvPr/>
        </p:nvSpPr>
        <p:spPr>
          <a:xfrm>
            <a:off x="569569" y="3511364"/>
            <a:ext cx="3206978" cy="276999"/>
          </a:xfrm>
          <a:prstGeom prst="rect">
            <a:avLst/>
          </a:prstGeom>
          <a:noFill/>
        </p:spPr>
        <p:txBody>
          <a:bodyPr wrap="square">
            <a:spAutoFit/>
          </a:bodyPr>
          <a:lstStyle/>
          <a:p>
            <a:r>
              <a:rPr lang="en-US" sz="1200" dirty="0"/>
              <a:t>2c: </a:t>
            </a:r>
            <a:r>
              <a:rPr lang="en-US" sz="1200" b="1" dirty="0"/>
              <a:t>x</a:t>
            </a:r>
            <a:r>
              <a:rPr lang="en-US" sz="1200" dirty="0"/>
              <a:t> Yes, Proceed to GFE Method A Form</a:t>
            </a:r>
          </a:p>
        </p:txBody>
      </p:sp>
      <p:cxnSp>
        <p:nvCxnSpPr>
          <p:cNvPr id="19" name="Straight Arrow Connector 18">
            <a:extLst>
              <a:ext uri="{FF2B5EF4-FFF2-40B4-BE49-F238E27FC236}">
                <a16:creationId xmlns:a16="http://schemas.microsoft.com/office/drawing/2014/main" id="{0110A0E3-7A57-414B-AE98-EBD3571EF6D3}"/>
              </a:ext>
            </a:extLst>
          </p:cNvPr>
          <p:cNvCxnSpPr>
            <a:cxnSpLocks/>
          </p:cNvCxnSpPr>
          <p:nvPr/>
        </p:nvCxnSpPr>
        <p:spPr>
          <a:xfrm>
            <a:off x="3953628" y="3649864"/>
            <a:ext cx="152619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1" name="TextBox 20">
            <a:extLst>
              <a:ext uri="{FF2B5EF4-FFF2-40B4-BE49-F238E27FC236}">
                <a16:creationId xmlns:a16="http://schemas.microsoft.com/office/drawing/2014/main" id="{86BCD0A4-1C73-4E1D-829B-E9780B390EA4}"/>
              </a:ext>
            </a:extLst>
          </p:cNvPr>
          <p:cNvSpPr txBox="1"/>
          <p:nvPr/>
        </p:nvSpPr>
        <p:spPr>
          <a:xfrm>
            <a:off x="5775278" y="990379"/>
            <a:ext cx="3324317" cy="369332"/>
          </a:xfrm>
          <a:prstGeom prst="rect">
            <a:avLst/>
          </a:prstGeom>
          <a:noFill/>
        </p:spPr>
        <p:txBody>
          <a:bodyPr wrap="square">
            <a:spAutoFit/>
          </a:bodyPr>
          <a:lstStyle/>
          <a:p>
            <a:r>
              <a:rPr lang="en-US" sz="900" b="1" dirty="0"/>
              <a:t>Don’t put “To Be Determined” (TBD) under Subcontracting Opportunity and Expected Percentage of Contract</a:t>
            </a:r>
          </a:p>
        </p:txBody>
      </p:sp>
    </p:spTree>
    <p:extLst>
      <p:ext uri="{BB962C8B-B14F-4D97-AF65-F5344CB8AC3E}">
        <p14:creationId xmlns:p14="http://schemas.microsoft.com/office/powerpoint/2010/main" val="4127182099"/>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A54F4B-9C59-491F-90EA-39C301E2A226}"/>
              </a:ext>
            </a:extLst>
          </p:cNvPr>
          <p:cNvSpPr txBox="1"/>
          <p:nvPr/>
        </p:nvSpPr>
        <p:spPr>
          <a:xfrm>
            <a:off x="44405" y="1026583"/>
            <a:ext cx="3909223" cy="276999"/>
          </a:xfrm>
          <a:prstGeom prst="rect">
            <a:avLst/>
          </a:prstGeom>
          <a:noFill/>
        </p:spPr>
        <p:txBody>
          <a:bodyPr wrap="square">
            <a:spAutoFit/>
          </a:bodyPr>
          <a:lstStyle/>
          <a:p>
            <a:r>
              <a:rPr lang="en-US" sz="1200" b="1" dirty="0"/>
              <a:t>Section 2:  </a:t>
            </a:r>
            <a:r>
              <a:rPr lang="en-US" sz="1200" dirty="0"/>
              <a:t>Respondent’s Subcontracting Intentions</a:t>
            </a:r>
          </a:p>
        </p:txBody>
      </p:sp>
      <p:cxnSp>
        <p:nvCxnSpPr>
          <p:cNvPr id="15" name="Straight Arrow Connector 14">
            <a:extLst>
              <a:ext uri="{FF2B5EF4-FFF2-40B4-BE49-F238E27FC236}">
                <a16:creationId xmlns:a16="http://schemas.microsoft.com/office/drawing/2014/main" id="{97C55D3A-E6FE-4F5B-A43D-1CB7965F4BFA}"/>
              </a:ext>
            </a:extLst>
          </p:cNvPr>
          <p:cNvCxnSpPr>
            <a:cxnSpLocks/>
          </p:cNvCxnSpPr>
          <p:nvPr/>
        </p:nvCxnSpPr>
        <p:spPr>
          <a:xfrm>
            <a:off x="3953628" y="2048553"/>
            <a:ext cx="152619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0110A0E3-7A57-414B-AE98-EBD3571EF6D3}"/>
              </a:ext>
            </a:extLst>
          </p:cNvPr>
          <p:cNvCxnSpPr>
            <a:cxnSpLocks/>
          </p:cNvCxnSpPr>
          <p:nvPr/>
        </p:nvCxnSpPr>
        <p:spPr>
          <a:xfrm>
            <a:off x="3994195" y="2839318"/>
            <a:ext cx="152619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8669A47B-DF3C-46A3-BC0F-6A669595541E}"/>
              </a:ext>
            </a:extLst>
          </p:cNvPr>
          <p:cNvSpPr txBox="1"/>
          <p:nvPr/>
        </p:nvSpPr>
        <p:spPr>
          <a:xfrm>
            <a:off x="426637" y="1680783"/>
            <a:ext cx="3281763" cy="461665"/>
          </a:xfrm>
          <a:prstGeom prst="rect">
            <a:avLst/>
          </a:prstGeom>
          <a:noFill/>
        </p:spPr>
        <p:txBody>
          <a:bodyPr wrap="square">
            <a:spAutoFit/>
          </a:bodyPr>
          <a:lstStyle/>
          <a:p>
            <a:r>
              <a:rPr lang="en-US" sz="1200" dirty="0"/>
              <a:t>A-1: List Item Number and description of opportunity you listed in Section 2</a:t>
            </a:r>
          </a:p>
        </p:txBody>
      </p:sp>
      <p:sp>
        <p:nvSpPr>
          <p:cNvPr id="20" name="TextBox 19">
            <a:extLst>
              <a:ext uri="{FF2B5EF4-FFF2-40B4-BE49-F238E27FC236}">
                <a16:creationId xmlns:a16="http://schemas.microsoft.com/office/drawing/2014/main" id="{A487F36F-D3E6-45D6-8985-FF091E22B9A2}"/>
              </a:ext>
            </a:extLst>
          </p:cNvPr>
          <p:cNvSpPr txBox="1"/>
          <p:nvPr/>
        </p:nvSpPr>
        <p:spPr>
          <a:xfrm>
            <a:off x="426637" y="2354521"/>
            <a:ext cx="3332563" cy="1200329"/>
          </a:xfrm>
          <a:prstGeom prst="rect">
            <a:avLst/>
          </a:prstGeom>
          <a:noFill/>
        </p:spPr>
        <p:txBody>
          <a:bodyPr wrap="square">
            <a:spAutoFit/>
          </a:bodyPr>
          <a:lstStyle/>
          <a:p>
            <a:r>
              <a:rPr lang="en-US" sz="1200" dirty="0"/>
              <a:t>A-2 List HUB company name that will performing this subcontracted portion, check “yes”, then list their Texas VID number, approximate dollar amount and estimated percentage of the ENTIRE proposed contract they will fulfill.</a:t>
            </a:r>
          </a:p>
        </p:txBody>
      </p:sp>
      <p:pic>
        <p:nvPicPr>
          <p:cNvPr id="22" name="Picture 21">
            <a:extLst>
              <a:ext uri="{FF2B5EF4-FFF2-40B4-BE49-F238E27FC236}">
                <a16:creationId xmlns:a16="http://schemas.microsoft.com/office/drawing/2014/main" id="{D5A3FD09-B1A4-4546-ABE4-4EE33A693BA2}"/>
              </a:ext>
            </a:extLst>
          </p:cNvPr>
          <p:cNvPicPr>
            <a:picLocks noChangeAspect="1"/>
          </p:cNvPicPr>
          <p:nvPr/>
        </p:nvPicPr>
        <p:blipFill>
          <a:blip r:embed="rId2"/>
          <a:stretch>
            <a:fillRect/>
          </a:stretch>
        </p:blipFill>
        <p:spPr>
          <a:xfrm>
            <a:off x="5891908" y="1496431"/>
            <a:ext cx="2326117" cy="2959240"/>
          </a:xfrm>
          <a:prstGeom prst="rect">
            <a:avLst/>
          </a:prstGeom>
        </p:spPr>
      </p:pic>
      <p:sp>
        <p:nvSpPr>
          <p:cNvPr id="25" name="Rectangle 138">
            <a:extLst>
              <a:ext uri="{FF2B5EF4-FFF2-40B4-BE49-F238E27FC236}">
                <a16:creationId xmlns:a16="http://schemas.microsoft.com/office/drawing/2014/main" id="{AAD388EE-B2AA-48E9-8C52-2329BBEFCA7D}"/>
              </a:ext>
            </a:extLst>
          </p:cNvPr>
          <p:cNvSpPr/>
          <p:nvPr/>
        </p:nvSpPr>
        <p:spPr>
          <a:xfrm>
            <a:off x="1803983" y="207486"/>
            <a:ext cx="4942059" cy="584775"/>
          </a:xfrm>
          <a:prstGeom prst="rect">
            <a:avLst/>
          </a:prstGeom>
        </p:spPr>
        <p:txBody>
          <a:bodyPr wrap="none" lIns="0" tIns="0" rIns="0" bIns="0">
            <a:spAutoFit/>
          </a:bodyPr>
          <a:lstStyle/>
          <a:p>
            <a:pPr algn="ctr"/>
            <a:r>
              <a:rPr lang="en-US" sz="2400" b="1" dirty="0">
                <a:latin typeface="Verdana-Bold"/>
              </a:rPr>
              <a:t>HUB Subcontracting Plan</a:t>
            </a:r>
          </a:p>
          <a:p>
            <a:pPr algn="ctr"/>
            <a:r>
              <a:rPr lang="en-US" sz="1400" b="1" dirty="0">
                <a:solidFill>
                  <a:schemeClr val="tx1"/>
                </a:solidFill>
                <a:latin typeface="Verdana-Bold"/>
              </a:rPr>
              <a:t>Subcontracting Texas HUB’s Only </a:t>
            </a:r>
            <a:r>
              <a:rPr lang="en-US" sz="1400" b="1" dirty="0">
                <a:solidFill>
                  <a:schemeClr val="tx1"/>
                </a:solidFill>
                <a:latin typeface="Calibri" panose="020F0502020204030204" pitchFamily="34" charset="0"/>
                <a:cs typeface="Calibri" panose="020F0502020204030204" pitchFamily="34" charset="0"/>
              </a:rPr>
              <a:t>• </a:t>
            </a:r>
            <a:r>
              <a:rPr lang="en-US" sz="1400" b="1" dirty="0">
                <a:solidFill>
                  <a:schemeClr val="tx1"/>
                </a:solidFill>
                <a:latin typeface="Verdana-Bold"/>
              </a:rPr>
              <a:t>GFE Method A</a:t>
            </a:r>
            <a:endParaRPr lang="en-US" sz="1200" b="1" dirty="0">
              <a:solidFill>
                <a:schemeClr val="tx1"/>
              </a:solidFill>
              <a:latin typeface="Verdana-Bold"/>
            </a:endParaRPr>
          </a:p>
        </p:txBody>
      </p:sp>
      <p:sp>
        <p:nvSpPr>
          <p:cNvPr id="28" name="TextBox 27">
            <a:extLst>
              <a:ext uri="{FF2B5EF4-FFF2-40B4-BE49-F238E27FC236}">
                <a16:creationId xmlns:a16="http://schemas.microsoft.com/office/drawing/2014/main" id="{0D79C1B5-7BA6-4475-9F14-DA0BB650F72B}"/>
              </a:ext>
            </a:extLst>
          </p:cNvPr>
          <p:cNvSpPr txBox="1"/>
          <p:nvPr/>
        </p:nvSpPr>
        <p:spPr>
          <a:xfrm>
            <a:off x="5795345" y="942432"/>
            <a:ext cx="3304250" cy="507831"/>
          </a:xfrm>
          <a:prstGeom prst="rect">
            <a:avLst/>
          </a:prstGeom>
          <a:noFill/>
        </p:spPr>
        <p:txBody>
          <a:bodyPr wrap="square">
            <a:spAutoFit/>
          </a:bodyPr>
          <a:lstStyle/>
          <a:p>
            <a:r>
              <a:rPr lang="en-US" sz="900" b="1" dirty="0"/>
              <a:t>Don’t put “To Be Determined” (TBD) under Company Name, Approximate Dollar Amount and Expected Percentage of Contract</a:t>
            </a:r>
          </a:p>
        </p:txBody>
      </p:sp>
      <p:sp>
        <p:nvSpPr>
          <p:cNvPr id="29" name="TextBox 28">
            <a:extLst>
              <a:ext uri="{FF2B5EF4-FFF2-40B4-BE49-F238E27FC236}">
                <a16:creationId xmlns:a16="http://schemas.microsoft.com/office/drawing/2014/main" id="{925312F8-3D2F-49AE-9629-C60BC64681D6}"/>
              </a:ext>
            </a:extLst>
          </p:cNvPr>
          <p:cNvSpPr txBox="1"/>
          <p:nvPr/>
        </p:nvSpPr>
        <p:spPr>
          <a:xfrm>
            <a:off x="185292" y="3989959"/>
            <a:ext cx="5536058" cy="253916"/>
          </a:xfrm>
          <a:prstGeom prst="rect">
            <a:avLst/>
          </a:prstGeom>
          <a:noFill/>
        </p:spPr>
        <p:txBody>
          <a:bodyPr wrap="square">
            <a:spAutoFit/>
          </a:bodyPr>
          <a:lstStyle/>
          <a:p>
            <a:r>
              <a:rPr lang="en-US" sz="1050" b="1" dirty="0"/>
              <a:t>NOTE: Method A sheet must be completed for EACH Subcontracting Opportunity</a:t>
            </a:r>
          </a:p>
        </p:txBody>
      </p:sp>
    </p:spTree>
    <p:extLst>
      <p:ext uri="{BB962C8B-B14F-4D97-AF65-F5344CB8AC3E}">
        <p14:creationId xmlns:p14="http://schemas.microsoft.com/office/powerpoint/2010/main" val="4060379257"/>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1EB7467C-1A84-4BDE-BABC-5EE5AA38247F}"/>
              </a:ext>
            </a:extLst>
          </p:cNvPr>
          <p:cNvSpPr txBox="1"/>
          <p:nvPr/>
        </p:nvSpPr>
        <p:spPr>
          <a:xfrm>
            <a:off x="350911" y="841789"/>
            <a:ext cx="8139039" cy="3290644"/>
          </a:xfrm>
          <a:prstGeom prst="rect">
            <a:avLst/>
          </a:prstGeom>
        </p:spPr>
        <p:txBody>
          <a:bodyPr vert="horz" wrap="square" lIns="0" tIns="12700" rIns="0" bIns="0" rtlCol="0">
            <a:spAutoFit/>
          </a:bodyPr>
          <a:lstStyle/>
          <a:p>
            <a:pPr marL="12700" marR="742950" algn="just">
              <a:spcBef>
                <a:spcPts val="100"/>
              </a:spcBef>
            </a:pPr>
            <a:r>
              <a:rPr sz="1100" dirty="0">
                <a:solidFill>
                  <a:prstClr val="black"/>
                </a:solidFill>
                <a:cs typeface="Franklin Gothic Book"/>
              </a:rPr>
              <a:t>If </a:t>
            </a:r>
            <a:r>
              <a:rPr sz="1100" spc="-5" dirty="0">
                <a:solidFill>
                  <a:prstClr val="black"/>
                </a:solidFill>
                <a:cs typeface="Franklin Gothic Book"/>
              </a:rPr>
              <a:t>you </a:t>
            </a:r>
            <a:r>
              <a:rPr sz="1100" b="1" dirty="0">
                <a:solidFill>
                  <a:prstClr val="black"/>
                </a:solidFill>
                <a:cs typeface="Franklin Gothic Book"/>
              </a:rPr>
              <a:t>are </a:t>
            </a:r>
            <a:r>
              <a:rPr sz="1100" b="1" spc="-5" dirty="0">
                <a:solidFill>
                  <a:prstClr val="black"/>
                </a:solidFill>
                <a:cs typeface="Franklin Gothic Book"/>
              </a:rPr>
              <a:t>subcontracting </a:t>
            </a:r>
            <a:r>
              <a:rPr sz="1100" dirty="0">
                <a:solidFill>
                  <a:prstClr val="black"/>
                </a:solidFill>
                <a:cs typeface="Franklin Gothic Book"/>
              </a:rPr>
              <a:t>with </a:t>
            </a:r>
            <a:r>
              <a:rPr sz="1100" dirty="0">
                <a:cs typeface="Franklin Gothic Book"/>
              </a:rPr>
              <a:t>HUBs and </a:t>
            </a:r>
            <a:r>
              <a:rPr sz="1100" spc="-5" dirty="0">
                <a:cs typeface="Franklin Gothic Book"/>
              </a:rPr>
              <a:t>Non-HUBs</a:t>
            </a:r>
            <a:r>
              <a:rPr sz="1100" spc="-5" dirty="0">
                <a:solidFill>
                  <a:prstClr val="black"/>
                </a:solidFill>
                <a:cs typeface="Franklin Gothic Book"/>
              </a:rPr>
              <a:t> </a:t>
            </a:r>
            <a:r>
              <a:rPr sz="1100" dirty="0">
                <a:solidFill>
                  <a:prstClr val="black"/>
                </a:solidFill>
                <a:cs typeface="Franklin Gothic Book"/>
              </a:rPr>
              <a:t>and </a:t>
            </a:r>
            <a:r>
              <a:rPr sz="1100" spc="-5" dirty="0">
                <a:solidFill>
                  <a:prstClr val="black"/>
                </a:solidFill>
                <a:cs typeface="Franklin Gothic Book"/>
              </a:rPr>
              <a:t>you </a:t>
            </a:r>
            <a:r>
              <a:rPr sz="1100" u="sng" dirty="0">
                <a:solidFill>
                  <a:prstClr val="black"/>
                </a:solidFill>
                <a:uFill>
                  <a:solidFill>
                    <a:srgbClr val="000000"/>
                  </a:solidFill>
                </a:uFill>
                <a:cs typeface="Franklin Gothic Book"/>
              </a:rPr>
              <a:t>meet or </a:t>
            </a:r>
            <a:r>
              <a:rPr sz="1100" u="sng" spc="-10" dirty="0">
                <a:solidFill>
                  <a:prstClr val="black"/>
                </a:solidFill>
                <a:uFill>
                  <a:solidFill>
                    <a:srgbClr val="000000"/>
                  </a:solidFill>
                </a:uFill>
                <a:cs typeface="Franklin Gothic Book"/>
              </a:rPr>
              <a:t>exceed</a:t>
            </a:r>
            <a:r>
              <a:rPr sz="1100" spc="-10" dirty="0">
                <a:solidFill>
                  <a:prstClr val="black"/>
                </a:solidFill>
                <a:cs typeface="Franklin Gothic Book"/>
              </a:rPr>
              <a:t> </a:t>
            </a:r>
            <a:r>
              <a:rPr sz="1100" dirty="0">
                <a:solidFill>
                  <a:prstClr val="black"/>
                </a:solidFill>
                <a:cs typeface="Franklin Gothic Book"/>
              </a:rPr>
              <a:t>the </a:t>
            </a:r>
            <a:r>
              <a:rPr sz="1100" spc="-5" dirty="0">
                <a:solidFill>
                  <a:prstClr val="black"/>
                </a:solidFill>
                <a:cs typeface="Franklin Gothic Book"/>
              </a:rPr>
              <a:t>aggregate </a:t>
            </a:r>
            <a:r>
              <a:rPr sz="1100" spc="-385" dirty="0">
                <a:solidFill>
                  <a:prstClr val="black"/>
                </a:solidFill>
                <a:cs typeface="Franklin Gothic Book"/>
              </a:rPr>
              <a:t> </a:t>
            </a:r>
            <a:r>
              <a:rPr sz="1100" spc="-5" dirty="0">
                <a:solidFill>
                  <a:prstClr val="black"/>
                </a:solidFill>
                <a:cs typeface="Franklin Gothic Book"/>
              </a:rPr>
              <a:t>percentage </a:t>
            </a:r>
            <a:r>
              <a:rPr sz="1100" dirty="0">
                <a:solidFill>
                  <a:prstClr val="black"/>
                </a:solidFill>
                <a:cs typeface="Franklin Gothic Book"/>
              </a:rPr>
              <a:t>(HUB Goal) of </a:t>
            </a:r>
            <a:r>
              <a:rPr sz="1100" spc="-5" dirty="0">
                <a:solidFill>
                  <a:prstClr val="black"/>
                </a:solidFill>
                <a:cs typeface="Franklin Gothic Book"/>
              </a:rPr>
              <a:t>subcontracting with </a:t>
            </a:r>
            <a:r>
              <a:rPr sz="1100" dirty="0">
                <a:solidFill>
                  <a:prstClr val="black"/>
                </a:solidFill>
                <a:cs typeface="Franklin Gothic Book"/>
              </a:rPr>
              <a:t>HUBs in which </a:t>
            </a:r>
            <a:r>
              <a:rPr sz="1100" spc="-5" dirty="0">
                <a:solidFill>
                  <a:prstClr val="black"/>
                </a:solidFill>
                <a:cs typeface="Franklin Gothic Book"/>
              </a:rPr>
              <a:t>you </a:t>
            </a:r>
            <a:r>
              <a:rPr sz="1100" u="sng" dirty="0">
                <a:solidFill>
                  <a:prstClr val="black"/>
                </a:solidFill>
                <a:uFill>
                  <a:solidFill>
                    <a:srgbClr val="000000"/>
                  </a:solidFill>
                </a:uFill>
                <a:cs typeface="Franklin Gothic Book"/>
              </a:rPr>
              <a:t>do not</a:t>
            </a:r>
            <a:r>
              <a:rPr sz="1100" dirty="0">
                <a:solidFill>
                  <a:prstClr val="black"/>
                </a:solidFill>
                <a:cs typeface="Franklin Gothic Book"/>
              </a:rPr>
              <a:t> </a:t>
            </a:r>
            <a:r>
              <a:rPr sz="1100" spc="-15" dirty="0">
                <a:solidFill>
                  <a:prstClr val="black"/>
                </a:solidFill>
                <a:cs typeface="Franklin Gothic Book"/>
              </a:rPr>
              <a:t>have </a:t>
            </a:r>
            <a:r>
              <a:rPr sz="1100" dirty="0">
                <a:solidFill>
                  <a:prstClr val="black"/>
                </a:solidFill>
                <a:cs typeface="Franklin Gothic Book"/>
              </a:rPr>
              <a:t>a </a:t>
            </a:r>
            <a:r>
              <a:rPr sz="1100" u="sng" spc="-5" dirty="0">
                <a:solidFill>
                  <a:prstClr val="black"/>
                </a:solidFill>
                <a:uFill>
                  <a:solidFill>
                    <a:srgbClr val="000000"/>
                  </a:solidFill>
                </a:uFill>
                <a:cs typeface="Franklin Gothic Book"/>
              </a:rPr>
              <a:t>continuous </a:t>
            </a:r>
            <a:r>
              <a:rPr sz="1100" spc="-385" dirty="0">
                <a:solidFill>
                  <a:prstClr val="black"/>
                </a:solidFill>
                <a:cs typeface="Franklin Gothic Book"/>
              </a:rPr>
              <a:t> </a:t>
            </a:r>
            <a:r>
              <a:rPr sz="1100" u="sng" dirty="0">
                <a:solidFill>
                  <a:prstClr val="black"/>
                </a:solidFill>
                <a:uFill>
                  <a:solidFill>
                    <a:srgbClr val="000000"/>
                  </a:solidFill>
                </a:uFill>
                <a:cs typeface="Franklin Gothic Book"/>
              </a:rPr>
              <a:t>contract</a:t>
            </a:r>
            <a:r>
              <a:rPr sz="1100" spc="-20" dirty="0">
                <a:solidFill>
                  <a:prstClr val="black"/>
                </a:solidFill>
                <a:cs typeface="Franklin Gothic Book"/>
              </a:rPr>
              <a:t> </a:t>
            </a:r>
            <a:r>
              <a:rPr sz="1100" dirty="0">
                <a:solidFill>
                  <a:prstClr val="black"/>
                </a:solidFill>
                <a:cs typeface="Franklin Gothic Book"/>
              </a:rPr>
              <a:t>in</a:t>
            </a:r>
            <a:r>
              <a:rPr sz="1100" spc="-15" dirty="0">
                <a:solidFill>
                  <a:prstClr val="black"/>
                </a:solidFill>
                <a:cs typeface="Franklin Gothic Book"/>
              </a:rPr>
              <a:t> </a:t>
            </a:r>
            <a:r>
              <a:rPr sz="1100" dirty="0">
                <a:solidFill>
                  <a:prstClr val="black"/>
                </a:solidFill>
                <a:cs typeface="Franklin Gothic Book"/>
              </a:rPr>
              <a:t>place</a:t>
            </a:r>
            <a:r>
              <a:rPr sz="1100" spc="-15" dirty="0">
                <a:solidFill>
                  <a:prstClr val="black"/>
                </a:solidFill>
                <a:cs typeface="Franklin Gothic Book"/>
              </a:rPr>
              <a:t> </a:t>
            </a:r>
            <a:r>
              <a:rPr sz="1100" spc="-10" dirty="0">
                <a:solidFill>
                  <a:prstClr val="black"/>
                </a:solidFill>
                <a:cs typeface="Franklin Gothic Book"/>
              </a:rPr>
              <a:t>for</a:t>
            </a:r>
            <a:r>
              <a:rPr sz="1100" spc="-15" dirty="0">
                <a:solidFill>
                  <a:prstClr val="black"/>
                </a:solidFill>
                <a:cs typeface="Franklin Gothic Book"/>
              </a:rPr>
              <a:t> </a:t>
            </a:r>
            <a:r>
              <a:rPr sz="1100" u="sng" dirty="0">
                <a:solidFill>
                  <a:prstClr val="black"/>
                </a:solidFill>
                <a:uFill>
                  <a:solidFill>
                    <a:srgbClr val="000000"/>
                  </a:solidFill>
                </a:uFill>
                <a:cs typeface="Franklin Gothic Book"/>
              </a:rPr>
              <a:t>more</a:t>
            </a:r>
            <a:r>
              <a:rPr sz="1100" u="sng" spc="-15" dirty="0">
                <a:solidFill>
                  <a:prstClr val="black"/>
                </a:solidFill>
                <a:uFill>
                  <a:solidFill>
                    <a:srgbClr val="000000"/>
                  </a:solidFill>
                </a:uFill>
                <a:cs typeface="Franklin Gothic Book"/>
              </a:rPr>
              <a:t> </a:t>
            </a:r>
            <a:r>
              <a:rPr sz="1100" u="sng" dirty="0">
                <a:solidFill>
                  <a:prstClr val="black"/>
                </a:solidFill>
                <a:uFill>
                  <a:solidFill>
                    <a:srgbClr val="000000"/>
                  </a:solidFill>
                </a:uFill>
                <a:cs typeface="Franklin Gothic Book"/>
              </a:rPr>
              <a:t>than</a:t>
            </a:r>
            <a:r>
              <a:rPr sz="1100" u="sng" spc="-20" dirty="0">
                <a:solidFill>
                  <a:prstClr val="black"/>
                </a:solidFill>
                <a:uFill>
                  <a:solidFill>
                    <a:srgbClr val="000000"/>
                  </a:solidFill>
                </a:uFill>
                <a:cs typeface="Franklin Gothic Book"/>
              </a:rPr>
              <a:t> </a:t>
            </a:r>
            <a:r>
              <a:rPr sz="1100" u="sng" spc="-5" dirty="0">
                <a:solidFill>
                  <a:prstClr val="black"/>
                </a:solidFill>
                <a:uFill>
                  <a:solidFill>
                    <a:srgbClr val="000000"/>
                  </a:solidFill>
                </a:uFill>
                <a:cs typeface="Franklin Gothic Book"/>
              </a:rPr>
              <a:t>five</a:t>
            </a:r>
            <a:r>
              <a:rPr sz="1100" u="sng" spc="-20" dirty="0">
                <a:solidFill>
                  <a:prstClr val="black"/>
                </a:solidFill>
                <a:uFill>
                  <a:solidFill>
                    <a:srgbClr val="000000"/>
                  </a:solidFill>
                </a:uFill>
                <a:cs typeface="Franklin Gothic Book"/>
              </a:rPr>
              <a:t> </a:t>
            </a:r>
            <a:r>
              <a:rPr sz="1100" u="sng" dirty="0">
                <a:solidFill>
                  <a:prstClr val="black"/>
                </a:solidFill>
                <a:uFill>
                  <a:solidFill>
                    <a:srgbClr val="000000"/>
                  </a:solidFill>
                </a:uFill>
                <a:cs typeface="Franklin Gothic Book"/>
              </a:rPr>
              <a:t>(5)</a:t>
            </a:r>
            <a:r>
              <a:rPr sz="1100" u="sng" spc="-10" dirty="0">
                <a:solidFill>
                  <a:prstClr val="black"/>
                </a:solidFill>
                <a:uFill>
                  <a:solidFill>
                    <a:srgbClr val="000000"/>
                  </a:solidFill>
                </a:uFill>
                <a:cs typeface="Franklin Gothic Book"/>
              </a:rPr>
              <a:t> </a:t>
            </a:r>
            <a:r>
              <a:rPr sz="1100" u="sng" spc="-5" dirty="0">
                <a:solidFill>
                  <a:prstClr val="black"/>
                </a:solidFill>
                <a:uFill>
                  <a:solidFill>
                    <a:srgbClr val="000000"/>
                  </a:solidFill>
                </a:uFill>
                <a:cs typeface="Franklin Gothic Book"/>
              </a:rPr>
              <a:t>years</a:t>
            </a:r>
            <a:r>
              <a:rPr sz="1100" spc="-5" dirty="0">
                <a:solidFill>
                  <a:prstClr val="black"/>
                </a:solidFill>
                <a:cs typeface="Franklin Gothic Book"/>
              </a:rPr>
              <a:t>,</a:t>
            </a:r>
            <a:r>
              <a:rPr sz="1100" spc="-15" dirty="0">
                <a:solidFill>
                  <a:prstClr val="black"/>
                </a:solidFill>
                <a:cs typeface="Franklin Gothic Book"/>
              </a:rPr>
              <a:t> </a:t>
            </a:r>
            <a:r>
              <a:rPr sz="1100" spc="-10" dirty="0">
                <a:solidFill>
                  <a:prstClr val="black"/>
                </a:solidFill>
                <a:cs typeface="Franklin Gothic Book"/>
              </a:rPr>
              <a:t>complete </a:t>
            </a:r>
            <a:r>
              <a:rPr sz="1100" dirty="0">
                <a:solidFill>
                  <a:prstClr val="black"/>
                </a:solidFill>
                <a:cs typeface="Franklin Gothic Book"/>
              </a:rPr>
              <a:t>the</a:t>
            </a:r>
            <a:r>
              <a:rPr sz="1100" spc="-15" dirty="0">
                <a:solidFill>
                  <a:prstClr val="black"/>
                </a:solidFill>
                <a:cs typeface="Franklin Gothic Book"/>
              </a:rPr>
              <a:t> </a:t>
            </a:r>
            <a:r>
              <a:rPr sz="1100" spc="-5" dirty="0">
                <a:solidFill>
                  <a:prstClr val="black"/>
                </a:solidFill>
                <a:cs typeface="Franklin Gothic Book"/>
              </a:rPr>
              <a:t>following</a:t>
            </a:r>
            <a:r>
              <a:rPr sz="1100" spc="-15" dirty="0">
                <a:solidFill>
                  <a:prstClr val="black"/>
                </a:solidFill>
                <a:cs typeface="Franklin Gothic Book"/>
              </a:rPr>
              <a:t> </a:t>
            </a:r>
            <a:r>
              <a:rPr sz="1100" dirty="0">
                <a:solidFill>
                  <a:prstClr val="black"/>
                </a:solidFill>
                <a:cs typeface="Franklin Gothic Book"/>
              </a:rPr>
              <a:t>:</a:t>
            </a:r>
          </a:p>
          <a:p>
            <a:pPr marL="243204" indent="-231140">
              <a:spcBef>
                <a:spcPts val="1200"/>
              </a:spcBef>
              <a:buClr>
                <a:srgbClr val="205588"/>
              </a:buClr>
              <a:buFont typeface="Wingdings"/>
              <a:buChar char=""/>
              <a:tabLst>
                <a:tab pos="243204" algn="l"/>
                <a:tab pos="243840" algn="l"/>
              </a:tabLst>
            </a:pPr>
            <a:r>
              <a:rPr sz="1100" spc="-5" dirty="0">
                <a:solidFill>
                  <a:prstClr val="black"/>
                </a:solidFill>
                <a:cs typeface="Franklin Gothic Book"/>
              </a:rPr>
              <a:t>Section</a:t>
            </a:r>
            <a:r>
              <a:rPr sz="1100" spc="-10" dirty="0">
                <a:solidFill>
                  <a:prstClr val="black"/>
                </a:solidFill>
                <a:cs typeface="Franklin Gothic Book"/>
              </a:rPr>
              <a:t> </a:t>
            </a:r>
            <a:r>
              <a:rPr sz="1100" dirty="0">
                <a:solidFill>
                  <a:prstClr val="black"/>
                </a:solidFill>
                <a:cs typeface="Franklin Gothic Book"/>
              </a:rPr>
              <a:t>1</a:t>
            </a:r>
            <a:r>
              <a:rPr sz="1100" spc="-5" dirty="0">
                <a:solidFill>
                  <a:prstClr val="black"/>
                </a:solidFill>
                <a:cs typeface="Franklin Gothic Book"/>
              </a:rPr>
              <a:t> </a:t>
            </a:r>
            <a:r>
              <a:rPr sz="1100" dirty="0">
                <a:solidFill>
                  <a:prstClr val="black"/>
                </a:solidFill>
                <a:cs typeface="Franklin Gothic Book"/>
              </a:rPr>
              <a:t>–</a:t>
            </a:r>
            <a:r>
              <a:rPr sz="1100" spc="-5" dirty="0">
                <a:solidFill>
                  <a:prstClr val="black"/>
                </a:solidFill>
                <a:cs typeface="Franklin Gothic Book"/>
              </a:rPr>
              <a:t> Respondent</a:t>
            </a:r>
            <a:r>
              <a:rPr sz="1100" spc="-20" dirty="0">
                <a:solidFill>
                  <a:prstClr val="black"/>
                </a:solidFill>
                <a:cs typeface="Franklin Gothic Book"/>
              </a:rPr>
              <a:t> </a:t>
            </a:r>
            <a:r>
              <a:rPr sz="1100" dirty="0">
                <a:solidFill>
                  <a:prstClr val="black"/>
                </a:solidFill>
                <a:cs typeface="Franklin Gothic Book"/>
              </a:rPr>
              <a:t>and</a:t>
            </a:r>
            <a:r>
              <a:rPr sz="1100" spc="-5" dirty="0">
                <a:solidFill>
                  <a:prstClr val="black"/>
                </a:solidFill>
                <a:cs typeface="Franklin Gothic Book"/>
              </a:rPr>
              <a:t> </a:t>
            </a:r>
            <a:r>
              <a:rPr sz="1100" spc="-10" dirty="0">
                <a:solidFill>
                  <a:prstClr val="black"/>
                </a:solidFill>
                <a:cs typeface="Franklin Gothic Book"/>
              </a:rPr>
              <a:t>Requisition</a:t>
            </a:r>
            <a:r>
              <a:rPr sz="1100" spc="-25" dirty="0">
                <a:solidFill>
                  <a:prstClr val="black"/>
                </a:solidFill>
                <a:cs typeface="Franklin Gothic Book"/>
              </a:rPr>
              <a:t> </a:t>
            </a:r>
            <a:r>
              <a:rPr sz="1100" spc="-5" dirty="0">
                <a:solidFill>
                  <a:prstClr val="black"/>
                </a:solidFill>
                <a:cs typeface="Franklin Gothic Book"/>
              </a:rPr>
              <a:t>Information</a:t>
            </a:r>
            <a:r>
              <a:rPr sz="1100" spc="-10" dirty="0">
                <a:solidFill>
                  <a:prstClr val="black"/>
                </a:solidFill>
                <a:cs typeface="Franklin Gothic Book"/>
              </a:rPr>
              <a:t> </a:t>
            </a:r>
            <a:endParaRPr sz="1100" dirty="0">
              <a:solidFill>
                <a:prstClr val="black"/>
              </a:solidFill>
              <a:cs typeface="Franklin Gothic Book"/>
            </a:endParaRPr>
          </a:p>
          <a:p>
            <a:pPr marL="243204" indent="-231140">
              <a:spcBef>
                <a:spcPts val="1200"/>
              </a:spcBef>
              <a:buClr>
                <a:srgbClr val="205588"/>
              </a:buClr>
              <a:buFont typeface="Wingdings"/>
              <a:buChar char=""/>
              <a:tabLst>
                <a:tab pos="243204" algn="l"/>
                <a:tab pos="243840" algn="l"/>
              </a:tabLst>
            </a:pPr>
            <a:r>
              <a:rPr sz="1100" spc="-5" dirty="0">
                <a:solidFill>
                  <a:prstClr val="black"/>
                </a:solidFill>
                <a:cs typeface="Franklin Gothic Book"/>
              </a:rPr>
              <a:t>Section</a:t>
            </a:r>
            <a:r>
              <a:rPr sz="1100" spc="-10" dirty="0">
                <a:solidFill>
                  <a:prstClr val="black"/>
                </a:solidFill>
                <a:cs typeface="Franklin Gothic Book"/>
              </a:rPr>
              <a:t> </a:t>
            </a:r>
            <a:r>
              <a:rPr sz="1100" spc="-5" dirty="0">
                <a:solidFill>
                  <a:prstClr val="black"/>
                </a:solidFill>
                <a:cs typeface="Franklin Gothic Book"/>
              </a:rPr>
              <a:t>2a</a:t>
            </a:r>
            <a:r>
              <a:rPr sz="1100" spc="-10" dirty="0">
                <a:solidFill>
                  <a:prstClr val="black"/>
                </a:solidFill>
                <a:cs typeface="Franklin Gothic Book"/>
              </a:rPr>
              <a:t> </a:t>
            </a:r>
            <a:r>
              <a:rPr sz="1100" dirty="0">
                <a:solidFill>
                  <a:prstClr val="black"/>
                </a:solidFill>
                <a:cs typeface="Franklin Gothic Book"/>
              </a:rPr>
              <a:t>–</a:t>
            </a:r>
            <a:r>
              <a:rPr sz="1100" spc="-5" dirty="0">
                <a:solidFill>
                  <a:prstClr val="black"/>
                </a:solidFill>
                <a:cs typeface="Franklin Gothic Book"/>
              </a:rPr>
              <a:t> </a:t>
            </a:r>
            <a:r>
              <a:rPr sz="1100" spc="-25" dirty="0">
                <a:solidFill>
                  <a:prstClr val="black"/>
                </a:solidFill>
                <a:cs typeface="Franklin Gothic Book"/>
              </a:rPr>
              <a:t>Yes,</a:t>
            </a:r>
            <a:r>
              <a:rPr sz="1100" spc="-5" dirty="0">
                <a:solidFill>
                  <a:prstClr val="black"/>
                </a:solidFill>
                <a:cs typeface="Franklin Gothic Book"/>
              </a:rPr>
              <a:t> </a:t>
            </a:r>
            <a:r>
              <a:rPr sz="1100" dirty="0">
                <a:solidFill>
                  <a:prstClr val="black"/>
                </a:solidFill>
                <a:cs typeface="Franklin Gothic Book"/>
              </a:rPr>
              <a:t>I</a:t>
            </a:r>
            <a:r>
              <a:rPr sz="1100" spc="-10" dirty="0">
                <a:solidFill>
                  <a:prstClr val="black"/>
                </a:solidFill>
                <a:cs typeface="Franklin Gothic Book"/>
              </a:rPr>
              <a:t> </a:t>
            </a:r>
            <a:r>
              <a:rPr sz="1100" spc="-5" dirty="0">
                <a:solidFill>
                  <a:prstClr val="black"/>
                </a:solidFill>
                <a:cs typeface="Franklin Gothic Book"/>
              </a:rPr>
              <a:t>will</a:t>
            </a:r>
            <a:r>
              <a:rPr sz="1100" spc="-10" dirty="0">
                <a:solidFill>
                  <a:prstClr val="black"/>
                </a:solidFill>
                <a:cs typeface="Franklin Gothic Book"/>
              </a:rPr>
              <a:t> </a:t>
            </a:r>
            <a:r>
              <a:rPr sz="1100" spc="-5" dirty="0">
                <a:solidFill>
                  <a:prstClr val="black"/>
                </a:solidFill>
                <a:cs typeface="Franklin Gothic Book"/>
              </a:rPr>
              <a:t>be</a:t>
            </a:r>
            <a:r>
              <a:rPr sz="1100" spc="5" dirty="0">
                <a:solidFill>
                  <a:prstClr val="black"/>
                </a:solidFill>
                <a:cs typeface="Franklin Gothic Book"/>
              </a:rPr>
              <a:t> </a:t>
            </a:r>
            <a:r>
              <a:rPr sz="1100" dirty="0">
                <a:solidFill>
                  <a:prstClr val="black"/>
                </a:solidFill>
                <a:cs typeface="Franklin Gothic Book"/>
              </a:rPr>
              <a:t>subcontracting</a:t>
            </a:r>
            <a:r>
              <a:rPr sz="1100" spc="-20" dirty="0">
                <a:solidFill>
                  <a:prstClr val="black"/>
                </a:solidFill>
                <a:cs typeface="Franklin Gothic Book"/>
              </a:rPr>
              <a:t> </a:t>
            </a:r>
            <a:r>
              <a:rPr sz="1100" dirty="0">
                <a:solidFill>
                  <a:prstClr val="black"/>
                </a:solidFill>
                <a:cs typeface="Franklin Gothic Book"/>
              </a:rPr>
              <a:t>portions</a:t>
            </a:r>
            <a:r>
              <a:rPr sz="1100" spc="-20" dirty="0">
                <a:solidFill>
                  <a:prstClr val="black"/>
                </a:solidFill>
                <a:cs typeface="Franklin Gothic Book"/>
              </a:rPr>
              <a:t> </a:t>
            </a:r>
            <a:r>
              <a:rPr sz="1100" dirty="0">
                <a:solidFill>
                  <a:prstClr val="black"/>
                </a:solidFill>
                <a:cs typeface="Franklin Gothic Book"/>
              </a:rPr>
              <a:t>of the</a:t>
            </a:r>
            <a:r>
              <a:rPr sz="1100" spc="-5" dirty="0">
                <a:solidFill>
                  <a:prstClr val="black"/>
                </a:solidFill>
                <a:cs typeface="Franklin Gothic Book"/>
              </a:rPr>
              <a:t> </a:t>
            </a:r>
            <a:r>
              <a:rPr sz="1100" dirty="0">
                <a:solidFill>
                  <a:prstClr val="black"/>
                </a:solidFill>
                <a:cs typeface="Franklin Gothic Book"/>
              </a:rPr>
              <a:t>contract </a:t>
            </a:r>
          </a:p>
          <a:p>
            <a:pPr marL="243204" marR="5080" indent="-231140">
              <a:spcBef>
                <a:spcPts val="1200"/>
              </a:spcBef>
              <a:buClr>
                <a:srgbClr val="205588"/>
              </a:buClr>
              <a:buFont typeface="Wingdings"/>
              <a:buChar char=""/>
              <a:tabLst>
                <a:tab pos="243204" algn="l"/>
                <a:tab pos="243840" algn="l"/>
              </a:tabLst>
            </a:pPr>
            <a:r>
              <a:rPr sz="1100" spc="-5" dirty="0">
                <a:solidFill>
                  <a:prstClr val="black"/>
                </a:solidFill>
                <a:cs typeface="Franklin Gothic Book"/>
              </a:rPr>
              <a:t>Section 2b </a:t>
            </a:r>
            <a:r>
              <a:rPr sz="1100" dirty="0">
                <a:solidFill>
                  <a:prstClr val="black"/>
                </a:solidFill>
                <a:cs typeface="Franklin Gothic Book"/>
              </a:rPr>
              <a:t>– </a:t>
            </a:r>
            <a:r>
              <a:rPr sz="1100" spc="-5" dirty="0">
                <a:solidFill>
                  <a:prstClr val="black"/>
                </a:solidFill>
                <a:cs typeface="Franklin Gothic Book"/>
              </a:rPr>
              <a:t>List </a:t>
            </a:r>
            <a:r>
              <a:rPr sz="1100" dirty="0">
                <a:solidFill>
                  <a:prstClr val="black"/>
                </a:solidFill>
                <a:cs typeface="Franklin Gothic Book"/>
              </a:rPr>
              <a:t>all the portions of </a:t>
            </a:r>
            <a:r>
              <a:rPr sz="1100" spc="-5" dirty="0">
                <a:solidFill>
                  <a:prstClr val="black"/>
                </a:solidFill>
                <a:cs typeface="Franklin Gothic Book"/>
              </a:rPr>
              <a:t>work </a:t>
            </a:r>
            <a:r>
              <a:rPr sz="1100" spc="-10" dirty="0">
                <a:solidFill>
                  <a:prstClr val="black"/>
                </a:solidFill>
                <a:cs typeface="Franklin Gothic Book"/>
              </a:rPr>
              <a:t>you </a:t>
            </a:r>
            <a:r>
              <a:rPr sz="1100" spc="-5" dirty="0">
                <a:solidFill>
                  <a:prstClr val="black"/>
                </a:solidFill>
                <a:cs typeface="Franklin Gothic Book"/>
              </a:rPr>
              <a:t>will </a:t>
            </a:r>
            <a:r>
              <a:rPr sz="1100" dirty="0">
                <a:solidFill>
                  <a:prstClr val="black"/>
                </a:solidFill>
                <a:cs typeface="Franklin Gothic Book"/>
              </a:rPr>
              <a:t>subcontract, and </a:t>
            </a:r>
            <a:r>
              <a:rPr sz="1100" spc="-10" dirty="0">
                <a:solidFill>
                  <a:prstClr val="black"/>
                </a:solidFill>
                <a:cs typeface="Franklin Gothic Book"/>
              </a:rPr>
              <a:t>indicate </a:t>
            </a:r>
            <a:r>
              <a:rPr sz="1100" dirty="0">
                <a:solidFill>
                  <a:prstClr val="black"/>
                </a:solidFill>
                <a:cs typeface="Franklin Gothic Book"/>
              </a:rPr>
              <a:t>the </a:t>
            </a:r>
            <a:r>
              <a:rPr sz="1100" spc="-5" dirty="0">
                <a:solidFill>
                  <a:prstClr val="black"/>
                </a:solidFill>
                <a:cs typeface="Franklin Gothic Book"/>
              </a:rPr>
              <a:t>percentage </a:t>
            </a:r>
            <a:r>
              <a:rPr sz="1100" dirty="0">
                <a:solidFill>
                  <a:prstClr val="black"/>
                </a:solidFill>
                <a:cs typeface="Franklin Gothic Book"/>
              </a:rPr>
              <a:t>of the </a:t>
            </a:r>
            <a:r>
              <a:rPr sz="1100" spc="-385" dirty="0">
                <a:solidFill>
                  <a:prstClr val="black"/>
                </a:solidFill>
                <a:cs typeface="Franklin Gothic Book"/>
              </a:rPr>
              <a:t> </a:t>
            </a:r>
            <a:r>
              <a:rPr sz="1100" dirty="0">
                <a:solidFill>
                  <a:prstClr val="black"/>
                </a:solidFill>
                <a:cs typeface="Franklin Gothic Book"/>
              </a:rPr>
              <a:t>contract</a:t>
            </a:r>
            <a:r>
              <a:rPr sz="1100" spc="-5" dirty="0">
                <a:solidFill>
                  <a:prstClr val="black"/>
                </a:solidFill>
                <a:cs typeface="Franklin Gothic Book"/>
              </a:rPr>
              <a:t> </a:t>
            </a:r>
            <a:r>
              <a:rPr sz="1100" spc="-10" dirty="0">
                <a:solidFill>
                  <a:prstClr val="black"/>
                </a:solidFill>
                <a:cs typeface="Franklin Gothic Book"/>
              </a:rPr>
              <a:t>you</a:t>
            </a:r>
            <a:r>
              <a:rPr sz="1100" spc="-5" dirty="0">
                <a:solidFill>
                  <a:prstClr val="black"/>
                </a:solidFill>
                <a:cs typeface="Franklin Gothic Book"/>
              </a:rPr>
              <a:t> </a:t>
            </a:r>
            <a:r>
              <a:rPr sz="1100" spc="-10" dirty="0">
                <a:solidFill>
                  <a:prstClr val="black"/>
                </a:solidFill>
                <a:cs typeface="Franklin Gothic Book"/>
              </a:rPr>
              <a:t>expect</a:t>
            </a:r>
            <a:r>
              <a:rPr sz="1100" spc="-5" dirty="0">
                <a:solidFill>
                  <a:prstClr val="black"/>
                </a:solidFill>
                <a:cs typeface="Franklin Gothic Book"/>
              </a:rPr>
              <a:t> </a:t>
            </a:r>
            <a:r>
              <a:rPr sz="1100" spc="-15" dirty="0">
                <a:solidFill>
                  <a:prstClr val="black"/>
                </a:solidFill>
                <a:cs typeface="Franklin Gothic Book"/>
              </a:rPr>
              <a:t>to</a:t>
            </a:r>
            <a:r>
              <a:rPr sz="1100" dirty="0">
                <a:solidFill>
                  <a:prstClr val="black"/>
                </a:solidFill>
                <a:cs typeface="Franklin Gothic Book"/>
              </a:rPr>
              <a:t> </a:t>
            </a:r>
            <a:r>
              <a:rPr sz="1100" spc="-15" dirty="0">
                <a:solidFill>
                  <a:prstClr val="black"/>
                </a:solidFill>
                <a:cs typeface="Franklin Gothic Book"/>
              </a:rPr>
              <a:t>award</a:t>
            </a:r>
            <a:r>
              <a:rPr sz="1100" spc="-5" dirty="0">
                <a:solidFill>
                  <a:prstClr val="black"/>
                </a:solidFill>
                <a:cs typeface="Franklin Gothic Book"/>
              </a:rPr>
              <a:t> </a:t>
            </a:r>
            <a:r>
              <a:rPr sz="1100" spc="-15" dirty="0">
                <a:solidFill>
                  <a:prstClr val="black"/>
                </a:solidFill>
                <a:cs typeface="Franklin Gothic Book"/>
              </a:rPr>
              <a:t>to</a:t>
            </a:r>
            <a:r>
              <a:rPr sz="1100" dirty="0">
                <a:solidFill>
                  <a:prstClr val="black"/>
                </a:solidFill>
                <a:cs typeface="Franklin Gothic Book"/>
              </a:rPr>
              <a:t> HUB </a:t>
            </a:r>
            <a:r>
              <a:rPr sz="1100" spc="-5" dirty="0">
                <a:solidFill>
                  <a:prstClr val="black"/>
                </a:solidFill>
                <a:cs typeface="Franklin Gothic Book"/>
              </a:rPr>
              <a:t>vendors</a:t>
            </a:r>
            <a:r>
              <a:rPr sz="1100" spc="-25" dirty="0">
                <a:solidFill>
                  <a:prstClr val="black"/>
                </a:solidFill>
                <a:cs typeface="Franklin Gothic Book"/>
              </a:rPr>
              <a:t> </a:t>
            </a:r>
            <a:r>
              <a:rPr sz="1100" spc="-5" dirty="0">
                <a:solidFill>
                  <a:prstClr val="black"/>
                </a:solidFill>
                <a:cs typeface="Franklin Gothic Book"/>
              </a:rPr>
              <a:t>(</a:t>
            </a:r>
            <a:r>
              <a:rPr sz="1100" dirty="0">
                <a:solidFill>
                  <a:prstClr val="black"/>
                </a:solidFill>
                <a:cs typeface="Franklin Gothic Book"/>
              </a:rPr>
              <a:t>continuation</a:t>
            </a:r>
            <a:r>
              <a:rPr sz="1100" spc="-25" dirty="0">
                <a:solidFill>
                  <a:prstClr val="black"/>
                </a:solidFill>
                <a:cs typeface="Franklin Gothic Book"/>
              </a:rPr>
              <a:t> </a:t>
            </a:r>
            <a:r>
              <a:rPr sz="1100" spc="-5" dirty="0">
                <a:solidFill>
                  <a:prstClr val="black"/>
                </a:solidFill>
                <a:cs typeface="Franklin Gothic Book"/>
              </a:rPr>
              <a:t>sheet</a:t>
            </a:r>
            <a:r>
              <a:rPr sz="1100" dirty="0">
                <a:solidFill>
                  <a:prstClr val="black"/>
                </a:solidFill>
                <a:cs typeface="Franklin Gothic Book"/>
              </a:rPr>
              <a:t> as</a:t>
            </a:r>
            <a:r>
              <a:rPr sz="1100" spc="-5" dirty="0">
                <a:solidFill>
                  <a:prstClr val="black"/>
                </a:solidFill>
                <a:cs typeface="Franklin Gothic Book"/>
              </a:rPr>
              <a:t> needed)</a:t>
            </a:r>
            <a:endParaRPr sz="1100" dirty="0">
              <a:solidFill>
                <a:prstClr val="black"/>
              </a:solidFill>
              <a:cs typeface="Franklin Gothic Book"/>
            </a:endParaRPr>
          </a:p>
          <a:p>
            <a:pPr marL="243204" marR="30480" indent="-231140">
              <a:spcBef>
                <a:spcPts val="1200"/>
              </a:spcBef>
              <a:buClr>
                <a:srgbClr val="205588"/>
              </a:buClr>
              <a:buFont typeface="Wingdings"/>
              <a:buChar char=""/>
              <a:tabLst>
                <a:tab pos="243204" algn="l"/>
                <a:tab pos="243840" algn="l"/>
              </a:tabLst>
            </a:pPr>
            <a:r>
              <a:rPr sz="1100" spc="-5" dirty="0">
                <a:solidFill>
                  <a:prstClr val="black"/>
                </a:solidFill>
                <a:cs typeface="Franklin Gothic Book"/>
              </a:rPr>
              <a:t>Section 2c </a:t>
            </a:r>
            <a:r>
              <a:rPr sz="1100" dirty="0">
                <a:solidFill>
                  <a:prstClr val="black"/>
                </a:solidFill>
                <a:cs typeface="Franklin Gothic Book"/>
              </a:rPr>
              <a:t>– </a:t>
            </a:r>
            <a:r>
              <a:rPr sz="1100" spc="-5" dirty="0">
                <a:solidFill>
                  <a:prstClr val="black"/>
                </a:solidFill>
                <a:cs typeface="Franklin Gothic Book"/>
              </a:rPr>
              <a:t>No, </a:t>
            </a:r>
            <a:r>
              <a:rPr sz="1100" dirty="0">
                <a:solidFill>
                  <a:prstClr val="black"/>
                </a:solidFill>
                <a:cs typeface="Franklin Gothic Book"/>
              </a:rPr>
              <a:t>I will </a:t>
            </a:r>
            <a:r>
              <a:rPr sz="1100" spc="-5" dirty="0">
                <a:solidFill>
                  <a:prstClr val="black"/>
                </a:solidFill>
                <a:cs typeface="Franklin Gothic Book"/>
              </a:rPr>
              <a:t>not us</a:t>
            </a:r>
            <a:r>
              <a:rPr lang="en-US" sz="1100" spc="-5" dirty="0">
                <a:solidFill>
                  <a:prstClr val="black"/>
                </a:solidFill>
                <a:cs typeface="Franklin Gothic Book"/>
              </a:rPr>
              <a:t>e</a:t>
            </a:r>
            <a:r>
              <a:rPr sz="1100" spc="-5" dirty="0">
                <a:solidFill>
                  <a:prstClr val="black"/>
                </a:solidFill>
                <a:cs typeface="Franklin Gothic Book"/>
              </a:rPr>
              <a:t> </a:t>
            </a:r>
            <a:r>
              <a:rPr sz="1100" dirty="0">
                <a:solidFill>
                  <a:prstClr val="black"/>
                </a:solidFill>
                <a:cs typeface="Franklin Gothic Book"/>
              </a:rPr>
              <a:t>only </a:t>
            </a:r>
            <a:r>
              <a:rPr sz="1100" spc="-25" dirty="0">
                <a:solidFill>
                  <a:prstClr val="black"/>
                </a:solidFill>
                <a:cs typeface="Franklin Gothic Book"/>
              </a:rPr>
              <a:t>Texas </a:t>
            </a:r>
            <a:r>
              <a:rPr sz="1100" dirty="0">
                <a:solidFill>
                  <a:prstClr val="black"/>
                </a:solidFill>
                <a:cs typeface="Franklin Gothic Book"/>
              </a:rPr>
              <a:t>certified HUBs </a:t>
            </a:r>
            <a:r>
              <a:rPr sz="1100" spc="-15" dirty="0">
                <a:solidFill>
                  <a:prstClr val="black"/>
                </a:solidFill>
                <a:cs typeface="Franklin Gothic Book"/>
              </a:rPr>
              <a:t>to </a:t>
            </a:r>
            <a:r>
              <a:rPr sz="1100" dirty="0">
                <a:solidFill>
                  <a:prstClr val="black"/>
                </a:solidFill>
                <a:cs typeface="Franklin Gothic Book"/>
              </a:rPr>
              <a:t>perform all of the subcontracting </a:t>
            </a:r>
            <a:r>
              <a:rPr sz="1100" spc="-385" dirty="0">
                <a:solidFill>
                  <a:prstClr val="black"/>
                </a:solidFill>
                <a:cs typeface="Franklin Gothic Book"/>
              </a:rPr>
              <a:t> </a:t>
            </a:r>
            <a:r>
              <a:rPr sz="1100" dirty="0">
                <a:solidFill>
                  <a:prstClr val="black"/>
                </a:solidFill>
                <a:cs typeface="Franklin Gothic Book"/>
              </a:rPr>
              <a:t>opportunities</a:t>
            </a:r>
            <a:r>
              <a:rPr sz="1100" spc="-25" dirty="0">
                <a:solidFill>
                  <a:prstClr val="black"/>
                </a:solidFill>
                <a:cs typeface="Franklin Gothic Book"/>
              </a:rPr>
              <a:t> </a:t>
            </a:r>
            <a:r>
              <a:rPr sz="1100" spc="-10" dirty="0">
                <a:solidFill>
                  <a:prstClr val="black"/>
                </a:solidFill>
                <a:cs typeface="Franklin Gothic Book"/>
              </a:rPr>
              <a:t>listed</a:t>
            </a:r>
            <a:r>
              <a:rPr sz="1100" spc="-20" dirty="0">
                <a:solidFill>
                  <a:prstClr val="black"/>
                </a:solidFill>
                <a:cs typeface="Franklin Gothic Book"/>
              </a:rPr>
              <a:t> </a:t>
            </a:r>
            <a:endParaRPr sz="1100" dirty="0">
              <a:solidFill>
                <a:prstClr val="black"/>
              </a:solidFill>
              <a:cs typeface="Franklin Gothic Book"/>
            </a:endParaRPr>
          </a:p>
          <a:p>
            <a:pPr marL="243204" marR="134620" indent="-231140">
              <a:spcBef>
                <a:spcPts val="1200"/>
              </a:spcBef>
              <a:buClr>
                <a:srgbClr val="205588"/>
              </a:buClr>
              <a:buFont typeface="Wingdings"/>
              <a:buChar char=""/>
              <a:tabLst>
                <a:tab pos="243204" algn="l"/>
                <a:tab pos="243840" algn="l"/>
              </a:tabLst>
            </a:pPr>
            <a:r>
              <a:rPr sz="1100" spc="-5" dirty="0">
                <a:solidFill>
                  <a:prstClr val="black"/>
                </a:solidFill>
                <a:cs typeface="Franklin Gothic Book"/>
              </a:rPr>
              <a:t>Section</a:t>
            </a:r>
            <a:r>
              <a:rPr sz="1100" spc="-10" dirty="0">
                <a:solidFill>
                  <a:prstClr val="black"/>
                </a:solidFill>
                <a:cs typeface="Franklin Gothic Book"/>
              </a:rPr>
              <a:t> </a:t>
            </a:r>
            <a:r>
              <a:rPr sz="1100" spc="-5" dirty="0">
                <a:solidFill>
                  <a:prstClr val="black"/>
                </a:solidFill>
                <a:cs typeface="Franklin Gothic Book"/>
              </a:rPr>
              <a:t>2d</a:t>
            </a:r>
            <a:r>
              <a:rPr sz="1100" spc="-10" dirty="0">
                <a:solidFill>
                  <a:prstClr val="black"/>
                </a:solidFill>
                <a:cs typeface="Franklin Gothic Book"/>
              </a:rPr>
              <a:t> </a:t>
            </a:r>
            <a:r>
              <a:rPr sz="1100" dirty="0">
                <a:solidFill>
                  <a:prstClr val="black"/>
                </a:solidFill>
                <a:cs typeface="Franklin Gothic Book"/>
              </a:rPr>
              <a:t>–</a:t>
            </a:r>
            <a:r>
              <a:rPr sz="1100" spc="-5" dirty="0">
                <a:solidFill>
                  <a:prstClr val="black"/>
                </a:solidFill>
                <a:cs typeface="Franklin Gothic Book"/>
              </a:rPr>
              <a:t> </a:t>
            </a:r>
            <a:r>
              <a:rPr sz="1100" spc="-25" dirty="0">
                <a:solidFill>
                  <a:prstClr val="black"/>
                </a:solidFill>
                <a:cs typeface="Franklin Gothic Book"/>
              </a:rPr>
              <a:t>Yes,</a:t>
            </a:r>
            <a:r>
              <a:rPr sz="1100" spc="-5" dirty="0">
                <a:solidFill>
                  <a:prstClr val="black"/>
                </a:solidFill>
                <a:cs typeface="Franklin Gothic Book"/>
              </a:rPr>
              <a:t> </a:t>
            </a:r>
            <a:r>
              <a:rPr sz="1100" dirty="0">
                <a:solidFill>
                  <a:prstClr val="black"/>
                </a:solidFill>
                <a:cs typeface="Franklin Gothic Book"/>
              </a:rPr>
              <a:t>the</a:t>
            </a:r>
            <a:r>
              <a:rPr sz="1100" spc="-5" dirty="0">
                <a:solidFill>
                  <a:prstClr val="black"/>
                </a:solidFill>
                <a:cs typeface="Franklin Gothic Book"/>
              </a:rPr>
              <a:t> aggregate</a:t>
            </a:r>
            <a:r>
              <a:rPr sz="1100" spc="20" dirty="0">
                <a:solidFill>
                  <a:prstClr val="black"/>
                </a:solidFill>
                <a:cs typeface="Franklin Gothic Book"/>
              </a:rPr>
              <a:t> </a:t>
            </a:r>
            <a:r>
              <a:rPr sz="1100" spc="-10" dirty="0">
                <a:solidFill>
                  <a:prstClr val="black"/>
                </a:solidFill>
                <a:cs typeface="Franklin Gothic Book"/>
              </a:rPr>
              <a:t>expected</a:t>
            </a:r>
            <a:r>
              <a:rPr sz="1100" spc="-5" dirty="0">
                <a:solidFill>
                  <a:prstClr val="black"/>
                </a:solidFill>
                <a:cs typeface="Franklin Gothic Book"/>
              </a:rPr>
              <a:t> percentage</a:t>
            </a:r>
            <a:r>
              <a:rPr sz="1100" spc="-10" dirty="0">
                <a:solidFill>
                  <a:prstClr val="black"/>
                </a:solidFill>
                <a:cs typeface="Franklin Gothic Book"/>
              </a:rPr>
              <a:t> </a:t>
            </a:r>
            <a:r>
              <a:rPr sz="1100" dirty="0">
                <a:solidFill>
                  <a:prstClr val="black"/>
                </a:solidFill>
                <a:cs typeface="Franklin Gothic Book"/>
              </a:rPr>
              <a:t>of</a:t>
            </a:r>
            <a:r>
              <a:rPr sz="1100" spc="-5" dirty="0">
                <a:solidFill>
                  <a:prstClr val="black"/>
                </a:solidFill>
                <a:cs typeface="Franklin Gothic Book"/>
              </a:rPr>
              <a:t> </a:t>
            </a:r>
            <a:r>
              <a:rPr sz="1100" dirty="0">
                <a:solidFill>
                  <a:prstClr val="black"/>
                </a:solidFill>
                <a:cs typeface="Franklin Gothic Book"/>
              </a:rPr>
              <a:t>the</a:t>
            </a:r>
            <a:r>
              <a:rPr sz="1100" spc="-5" dirty="0">
                <a:solidFill>
                  <a:prstClr val="black"/>
                </a:solidFill>
                <a:cs typeface="Franklin Gothic Book"/>
              </a:rPr>
              <a:t> </a:t>
            </a:r>
            <a:r>
              <a:rPr sz="1100" dirty="0">
                <a:solidFill>
                  <a:prstClr val="black"/>
                </a:solidFill>
                <a:cs typeface="Franklin Gothic Book"/>
              </a:rPr>
              <a:t>contract</a:t>
            </a:r>
            <a:r>
              <a:rPr sz="1100" spc="-5" dirty="0">
                <a:solidFill>
                  <a:prstClr val="black"/>
                </a:solidFill>
                <a:cs typeface="Franklin Gothic Book"/>
              </a:rPr>
              <a:t> </a:t>
            </a:r>
            <a:r>
              <a:rPr sz="1100" spc="-10" dirty="0">
                <a:solidFill>
                  <a:prstClr val="black"/>
                </a:solidFill>
                <a:cs typeface="Franklin Gothic Book"/>
              </a:rPr>
              <a:t>you</a:t>
            </a:r>
            <a:r>
              <a:rPr sz="1100" spc="-5" dirty="0">
                <a:solidFill>
                  <a:prstClr val="black"/>
                </a:solidFill>
                <a:cs typeface="Franklin Gothic Book"/>
              </a:rPr>
              <a:t> will subcontract with </a:t>
            </a:r>
            <a:r>
              <a:rPr sz="1100" dirty="0">
                <a:solidFill>
                  <a:prstClr val="black"/>
                </a:solidFill>
                <a:cs typeface="Franklin Gothic Book"/>
              </a:rPr>
              <a:t> </a:t>
            </a:r>
            <a:r>
              <a:rPr sz="1100" spc="-25" dirty="0">
                <a:solidFill>
                  <a:prstClr val="black"/>
                </a:solidFill>
                <a:cs typeface="Franklin Gothic Book"/>
              </a:rPr>
              <a:t>Texas</a:t>
            </a:r>
            <a:r>
              <a:rPr sz="1100" dirty="0">
                <a:solidFill>
                  <a:prstClr val="black"/>
                </a:solidFill>
                <a:cs typeface="Franklin Gothic Book"/>
              </a:rPr>
              <a:t> </a:t>
            </a:r>
            <a:r>
              <a:rPr sz="1100" spc="5" dirty="0">
                <a:solidFill>
                  <a:prstClr val="black"/>
                </a:solidFill>
                <a:cs typeface="Franklin Gothic Book"/>
              </a:rPr>
              <a:t>certified</a:t>
            </a:r>
            <a:r>
              <a:rPr sz="1100" spc="-20" dirty="0">
                <a:solidFill>
                  <a:prstClr val="black"/>
                </a:solidFill>
                <a:cs typeface="Franklin Gothic Book"/>
              </a:rPr>
              <a:t> </a:t>
            </a:r>
            <a:r>
              <a:rPr sz="1100" dirty="0">
                <a:solidFill>
                  <a:prstClr val="black"/>
                </a:solidFill>
                <a:cs typeface="Franklin Gothic Book"/>
              </a:rPr>
              <a:t>HUBs,</a:t>
            </a:r>
            <a:r>
              <a:rPr sz="1100" spc="-10" dirty="0">
                <a:solidFill>
                  <a:prstClr val="black"/>
                </a:solidFill>
                <a:cs typeface="Franklin Gothic Book"/>
              </a:rPr>
              <a:t> </a:t>
            </a:r>
            <a:r>
              <a:rPr sz="1100" spc="-5" dirty="0">
                <a:solidFill>
                  <a:prstClr val="black"/>
                </a:solidFill>
                <a:cs typeface="Franklin Gothic Book"/>
              </a:rPr>
              <a:t>which</a:t>
            </a:r>
            <a:r>
              <a:rPr sz="1100" dirty="0">
                <a:solidFill>
                  <a:prstClr val="black"/>
                </a:solidFill>
                <a:cs typeface="Franklin Gothic Book"/>
              </a:rPr>
              <a:t> </a:t>
            </a:r>
            <a:r>
              <a:rPr sz="1100" spc="-10" dirty="0">
                <a:solidFill>
                  <a:prstClr val="black"/>
                </a:solidFill>
                <a:cs typeface="Franklin Gothic Book"/>
              </a:rPr>
              <a:t>you</a:t>
            </a:r>
            <a:r>
              <a:rPr sz="1100" dirty="0">
                <a:solidFill>
                  <a:prstClr val="black"/>
                </a:solidFill>
                <a:cs typeface="Franklin Gothic Book"/>
              </a:rPr>
              <a:t> do</a:t>
            </a:r>
            <a:r>
              <a:rPr sz="1100" spc="5" dirty="0">
                <a:solidFill>
                  <a:prstClr val="black"/>
                </a:solidFill>
                <a:cs typeface="Franklin Gothic Book"/>
              </a:rPr>
              <a:t> </a:t>
            </a:r>
            <a:r>
              <a:rPr sz="1100" spc="-20" dirty="0">
                <a:solidFill>
                  <a:prstClr val="black"/>
                </a:solidFill>
                <a:cs typeface="Franklin Gothic Book"/>
              </a:rPr>
              <a:t>NOT</a:t>
            </a:r>
            <a:r>
              <a:rPr sz="1100" spc="-5" dirty="0">
                <a:solidFill>
                  <a:prstClr val="black"/>
                </a:solidFill>
                <a:cs typeface="Franklin Gothic Book"/>
              </a:rPr>
              <a:t> </a:t>
            </a:r>
            <a:r>
              <a:rPr sz="1100" spc="-20" dirty="0">
                <a:solidFill>
                  <a:prstClr val="black"/>
                </a:solidFill>
                <a:cs typeface="Franklin Gothic Book"/>
              </a:rPr>
              <a:t>have</a:t>
            </a:r>
            <a:r>
              <a:rPr sz="1100" dirty="0">
                <a:solidFill>
                  <a:prstClr val="black"/>
                </a:solidFill>
                <a:cs typeface="Franklin Gothic Book"/>
              </a:rPr>
              <a:t> a</a:t>
            </a:r>
            <a:r>
              <a:rPr sz="1100" spc="5" dirty="0">
                <a:solidFill>
                  <a:prstClr val="black"/>
                </a:solidFill>
                <a:cs typeface="Franklin Gothic Book"/>
              </a:rPr>
              <a:t> </a:t>
            </a:r>
            <a:r>
              <a:rPr sz="1100" spc="-5" dirty="0">
                <a:solidFill>
                  <a:prstClr val="black"/>
                </a:solidFill>
                <a:cs typeface="Franklin Gothic Book"/>
              </a:rPr>
              <a:t>continuous</a:t>
            </a:r>
            <a:r>
              <a:rPr sz="1100" spc="-20" dirty="0">
                <a:solidFill>
                  <a:prstClr val="black"/>
                </a:solidFill>
                <a:cs typeface="Franklin Gothic Book"/>
              </a:rPr>
              <a:t> </a:t>
            </a:r>
            <a:r>
              <a:rPr sz="1100" spc="-5" dirty="0">
                <a:solidFill>
                  <a:prstClr val="black"/>
                </a:solidFill>
                <a:cs typeface="Franklin Gothic Book"/>
              </a:rPr>
              <a:t>contract in place</a:t>
            </a:r>
            <a:r>
              <a:rPr sz="1100" spc="-10" dirty="0">
                <a:solidFill>
                  <a:prstClr val="black"/>
                </a:solidFill>
                <a:cs typeface="Franklin Gothic Book"/>
              </a:rPr>
              <a:t> </a:t>
            </a:r>
            <a:r>
              <a:rPr sz="1100" spc="-15" dirty="0">
                <a:solidFill>
                  <a:prstClr val="black"/>
                </a:solidFill>
                <a:cs typeface="Franklin Gothic Book"/>
              </a:rPr>
              <a:t>for</a:t>
            </a:r>
            <a:r>
              <a:rPr sz="1100" dirty="0">
                <a:solidFill>
                  <a:prstClr val="black"/>
                </a:solidFill>
                <a:cs typeface="Franklin Gothic Book"/>
              </a:rPr>
              <a:t> </a:t>
            </a:r>
            <a:r>
              <a:rPr sz="1100" spc="-10" dirty="0">
                <a:solidFill>
                  <a:prstClr val="black"/>
                </a:solidFill>
                <a:cs typeface="Franklin Gothic Book"/>
              </a:rPr>
              <a:t>five</a:t>
            </a:r>
            <a:r>
              <a:rPr sz="1100" spc="-5" dirty="0">
                <a:solidFill>
                  <a:prstClr val="black"/>
                </a:solidFill>
                <a:cs typeface="Franklin Gothic Book"/>
              </a:rPr>
              <a:t> (5)</a:t>
            </a:r>
            <a:r>
              <a:rPr sz="1100" spc="10" dirty="0">
                <a:solidFill>
                  <a:prstClr val="black"/>
                </a:solidFill>
                <a:cs typeface="Franklin Gothic Book"/>
              </a:rPr>
              <a:t> </a:t>
            </a:r>
            <a:r>
              <a:rPr sz="1100" spc="-5" dirty="0">
                <a:solidFill>
                  <a:prstClr val="black"/>
                </a:solidFill>
                <a:cs typeface="Franklin Gothic Book"/>
              </a:rPr>
              <a:t>years </a:t>
            </a:r>
            <a:r>
              <a:rPr sz="1100" dirty="0">
                <a:solidFill>
                  <a:prstClr val="black"/>
                </a:solidFill>
                <a:cs typeface="Franklin Gothic Book"/>
              </a:rPr>
              <a:t>or </a:t>
            </a:r>
            <a:r>
              <a:rPr sz="1100" spc="-385" dirty="0">
                <a:solidFill>
                  <a:prstClr val="black"/>
                </a:solidFill>
                <a:cs typeface="Franklin Gothic Book"/>
              </a:rPr>
              <a:t> </a:t>
            </a:r>
            <a:r>
              <a:rPr sz="1100" dirty="0">
                <a:solidFill>
                  <a:prstClr val="black"/>
                </a:solidFill>
                <a:cs typeface="Franklin Gothic Book"/>
              </a:rPr>
              <a:t>more,</a:t>
            </a:r>
            <a:r>
              <a:rPr sz="1100" spc="-5" dirty="0">
                <a:solidFill>
                  <a:prstClr val="black"/>
                </a:solidFill>
                <a:cs typeface="Franklin Gothic Book"/>
              </a:rPr>
              <a:t> </a:t>
            </a:r>
            <a:r>
              <a:rPr sz="1100" dirty="0">
                <a:solidFill>
                  <a:prstClr val="black"/>
                </a:solidFill>
                <a:cs typeface="Franklin Gothic Book"/>
              </a:rPr>
              <a:t>meets</a:t>
            </a:r>
            <a:r>
              <a:rPr sz="1100" spc="-10" dirty="0">
                <a:solidFill>
                  <a:prstClr val="black"/>
                </a:solidFill>
                <a:cs typeface="Franklin Gothic Book"/>
              </a:rPr>
              <a:t> </a:t>
            </a:r>
            <a:r>
              <a:rPr sz="1100" dirty="0">
                <a:solidFill>
                  <a:prstClr val="black"/>
                </a:solidFill>
                <a:cs typeface="Franklin Gothic Book"/>
              </a:rPr>
              <a:t>or </a:t>
            </a:r>
            <a:r>
              <a:rPr sz="1100" spc="-10" dirty="0">
                <a:solidFill>
                  <a:prstClr val="black"/>
                </a:solidFill>
                <a:cs typeface="Franklin Gothic Book"/>
              </a:rPr>
              <a:t>exceeds</a:t>
            </a:r>
            <a:r>
              <a:rPr sz="1100" spc="5" dirty="0">
                <a:solidFill>
                  <a:prstClr val="black"/>
                </a:solidFill>
                <a:cs typeface="Franklin Gothic Book"/>
              </a:rPr>
              <a:t> </a:t>
            </a:r>
            <a:r>
              <a:rPr sz="1100" dirty="0">
                <a:solidFill>
                  <a:prstClr val="black"/>
                </a:solidFill>
                <a:cs typeface="Franklin Gothic Book"/>
              </a:rPr>
              <a:t>the</a:t>
            </a:r>
            <a:r>
              <a:rPr sz="1100" spc="-10" dirty="0">
                <a:solidFill>
                  <a:prstClr val="black"/>
                </a:solidFill>
                <a:cs typeface="Franklin Gothic Book"/>
              </a:rPr>
              <a:t> </a:t>
            </a:r>
            <a:r>
              <a:rPr sz="1100" dirty="0">
                <a:solidFill>
                  <a:prstClr val="black"/>
                </a:solidFill>
                <a:cs typeface="Franklin Gothic Book"/>
              </a:rPr>
              <a:t>HUB</a:t>
            </a:r>
            <a:r>
              <a:rPr sz="1100" spc="-10" dirty="0">
                <a:solidFill>
                  <a:prstClr val="black"/>
                </a:solidFill>
                <a:cs typeface="Franklin Gothic Book"/>
              </a:rPr>
              <a:t> </a:t>
            </a:r>
            <a:r>
              <a:rPr sz="1100" spc="-5" dirty="0">
                <a:solidFill>
                  <a:prstClr val="black"/>
                </a:solidFill>
                <a:cs typeface="Franklin Gothic Book"/>
              </a:rPr>
              <a:t>goal</a:t>
            </a:r>
            <a:r>
              <a:rPr sz="1100" spc="5" dirty="0">
                <a:solidFill>
                  <a:prstClr val="black"/>
                </a:solidFill>
                <a:cs typeface="Franklin Gothic Book"/>
              </a:rPr>
              <a:t> </a:t>
            </a:r>
            <a:r>
              <a:rPr sz="1100" spc="-5" dirty="0">
                <a:solidFill>
                  <a:prstClr val="black"/>
                </a:solidFill>
                <a:cs typeface="Franklin Gothic Book"/>
              </a:rPr>
              <a:t>in</a:t>
            </a:r>
            <a:r>
              <a:rPr sz="1100" spc="-10" dirty="0">
                <a:solidFill>
                  <a:prstClr val="black"/>
                </a:solidFill>
                <a:cs typeface="Franklin Gothic Book"/>
              </a:rPr>
              <a:t> </a:t>
            </a:r>
            <a:r>
              <a:rPr sz="1100" dirty="0">
                <a:solidFill>
                  <a:prstClr val="black"/>
                </a:solidFill>
                <a:cs typeface="Franklin Gothic Book"/>
              </a:rPr>
              <a:t>the</a:t>
            </a:r>
            <a:r>
              <a:rPr sz="1100" spc="-10" dirty="0">
                <a:solidFill>
                  <a:prstClr val="black"/>
                </a:solidFill>
                <a:cs typeface="Franklin Gothic Book"/>
              </a:rPr>
              <a:t> </a:t>
            </a:r>
            <a:r>
              <a:rPr sz="1100" dirty="0">
                <a:solidFill>
                  <a:prstClr val="black"/>
                </a:solidFill>
                <a:cs typeface="Franklin Gothic Book"/>
              </a:rPr>
              <a:t>solicitation</a:t>
            </a:r>
            <a:r>
              <a:rPr sz="1100" spc="-25" dirty="0">
                <a:solidFill>
                  <a:prstClr val="black"/>
                </a:solidFill>
                <a:cs typeface="Franklin Gothic Book"/>
              </a:rPr>
              <a:t> </a:t>
            </a:r>
            <a:endParaRPr sz="1100" dirty="0">
              <a:solidFill>
                <a:prstClr val="black"/>
              </a:solidFill>
              <a:cs typeface="Franklin Gothic Book"/>
            </a:endParaRPr>
          </a:p>
          <a:p>
            <a:pPr marL="243204" marR="27305" indent="-231140">
              <a:spcBef>
                <a:spcPts val="1200"/>
              </a:spcBef>
              <a:buClr>
                <a:srgbClr val="205588"/>
              </a:buClr>
              <a:buFont typeface="Wingdings"/>
              <a:buChar char=""/>
              <a:tabLst>
                <a:tab pos="243204" algn="l"/>
                <a:tab pos="243840" algn="l"/>
              </a:tabLst>
            </a:pPr>
            <a:r>
              <a:rPr sz="1100" spc="-5" dirty="0">
                <a:solidFill>
                  <a:prstClr val="black"/>
                </a:solidFill>
                <a:cs typeface="Franklin Gothic Book"/>
              </a:rPr>
              <a:t>Section </a:t>
            </a:r>
            <a:r>
              <a:rPr sz="1100" dirty="0">
                <a:solidFill>
                  <a:prstClr val="black"/>
                </a:solidFill>
                <a:cs typeface="Franklin Gothic Book"/>
              </a:rPr>
              <a:t>4 – Affirmation that all </a:t>
            </a:r>
            <a:r>
              <a:rPr sz="1100" spc="-5" dirty="0">
                <a:solidFill>
                  <a:prstClr val="black"/>
                </a:solidFill>
                <a:cs typeface="Franklin Gothic Book"/>
              </a:rPr>
              <a:t>information </a:t>
            </a:r>
            <a:r>
              <a:rPr sz="1100" dirty="0">
                <a:solidFill>
                  <a:prstClr val="black"/>
                </a:solidFill>
                <a:cs typeface="Franklin Gothic Book"/>
              </a:rPr>
              <a:t>and supporting documentation </a:t>
            </a:r>
            <a:r>
              <a:rPr sz="1100" spc="-5" dirty="0">
                <a:solidFill>
                  <a:prstClr val="black"/>
                </a:solidFill>
                <a:cs typeface="Franklin Gothic Book"/>
              </a:rPr>
              <a:t>submitted is </a:t>
            </a:r>
            <a:r>
              <a:rPr sz="1100" dirty="0">
                <a:solidFill>
                  <a:prstClr val="black"/>
                </a:solidFill>
                <a:cs typeface="Franklin Gothic Book"/>
              </a:rPr>
              <a:t>true and </a:t>
            </a:r>
            <a:r>
              <a:rPr sz="1100" spc="-385" dirty="0">
                <a:solidFill>
                  <a:prstClr val="black"/>
                </a:solidFill>
                <a:cs typeface="Franklin Gothic Book"/>
              </a:rPr>
              <a:t> </a:t>
            </a:r>
            <a:r>
              <a:rPr sz="1100" spc="-5" dirty="0">
                <a:solidFill>
                  <a:prstClr val="black"/>
                </a:solidFill>
                <a:cs typeface="Franklin Gothic Book"/>
              </a:rPr>
              <a:t>correct </a:t>
            </a:r>
            <a:endParaRPr sz="1100" dirty="0">
              <a:solidFill>
                <a:prstClr val="black"/>
              </a:solidFill>
              <a:cs typeface="Franklin Gothic Book"/>
            </a:endParaRPr>
          </a:p>
          <a:p>
            <a:pPr marL="243204" marR="795655" indent="-231140">
              <a:spcBef>
                <a:spcPts val="1200"/>
              </a:spcBef>
              <a:buClr>
                <a:srgbClr val="205588"/>
              </a:buClr>
              <a:buFont typeface="Wingdings"/>
              <a:buChar char=""/>
              <a:tabLst>
                <a:tab pos="243204" algn="l"/>
                <a:tab pos="243840" algn="l"/>
              </a:tabLst>
            </a:pPr>
            <a:r>
              <a:rPr sz="1100" dirty="0">
                <a:solidFill>
                  <a:prstClr val="black"/>
                </a:solidFill>
                <a:cs typeface="Franklin Gothic Book"/>
              </a:rPr>
              <a:t>HSP </a:t>
            </a:r>
            <a:r>
              <a:rPr sz="1100" spc="-5" dirty="0">
                <a:solidFill>
                  <a:prstClr val="black"/>
                </a:solidFill>
                <a:cs typeface="Franklin Gothic Book"/>
              </a:rPr>
              <a:t>GFE Method </a:t>
            </a:r>
            <a:r>
              <a:rPr sz="1100" dirty="0">
                <a:solidFill>
                  <a:prstClr val="black"/>
                </a:solidFill>
                <a:cs typeface="Franklin Gothic Book"/>
              </a:rPr>
              <a:t>A </a:t>
            </a:r>
            <a:r>
              <a:rPr sz="1100" spc="-5" dirty="0">
                <a:solidFill>
                  <a:prstClr val="black"/>
                </a:solidFill>
                <a:cs typeface="Franklin Gothic Book"/>
              </a:rPr>
              <a:t>(Attachment </a:t>
            </a:r>
            <a:r>
              <a:rPr sz="1100" dirty="0">
                <a:solidFill>
                  <a:prstClr val="black"/>
                </a:solidFill>
                <a:cs typeface="Franklin Gothic Book"/>
              </a:rPr>
              <a:t>A) – </a:t>
            </a:r>
            <a:r>
              <a:rPr sz="1100" spc="-10" dirty="0">
                <a:solidFill>
                  <a:prstClr val="black"/>
                </a:solidFill>
                <a:cs typeface="Franklin Gothic Book"/>
              </a:rPr>
              <a:t>Complete </a:t>
            </a:r>
            <a:r>
              <a:rPr sz="1100" dirty="0">
                <a:solidFill>
                  <a:prstClr val="black"/>
                </a:solidFill>
                <a:cs typeface="Franklin Gothic Book"/>
              </a:rPr>
              <a:t>this attachment </a:t>
            </a:r>
            <a:r>
              <a:rPr sz="1100" spc="-15" dirty="0">
                <a:solidFill>
                  <a:prstClr val="black"/>
                </a:solidFill>
                <a:cs typeface="Franklin Gothic Book"/>
              </a:rPr>
              <a:t>for </a:t>
            </a:r>
            <a:r>
              <a:rPr sz="1100" dirty="0">
                <a:solidFill>
                  <a:prstClr val="black"/>
                </a:solidFill>
                <a:cs typeface="Franklin Gothic Book"/>
              </a:rPr>
              <a:t>each </a:t>
            </a:r>
            <a:r>
              <a:rPr sz="1100" spc="-5" dirty="0">
                <a:solidFill>
                  <a:prstClr val="black"/>
                </a:solidFill>
                <a:cs typeface="Franklin Gothic Book"/>
              </a:rPr>
              <a:t>subcontracting </a:t>
            </a:r>
            <a:r>
              <a:rPr sz="1100" spc="-385" dirty="0">
                <a:solidFill>
                  <a:prstClr val="black"/>
                </a:solidFill>
                <a:cs typeface="Franklin Gothic Book"/>
              </a:rPr>
              <a:t> </a:t>
            </a:r>
            <a:r>
              <a:rPr sz="1100" dirty="0">
                <a:solidFill>
                  <a:prstClr val="black"/>
                </a:solidFill>
                <a:cs typeface="Franklin Gothic Book"/>
              </a:rPr>
              <a:t>opportunity</a:t>
            </a:r>
            <a:r>
              <a:rPr sz="1100" spc="-25" dirty="0">
                <a:solidFill>
                  <a:prstClr val="black"/>
                </a:solidFill>
                <a:cs typeface="Franklin Gothic Book"/>
              </a:rPr>
              <a:t> </a:t>
            </a:r>
            <a:r>
              <a:rPr sz="1100" spc="-10" dirty="0">
                <a:solidFill>
                  <a:prstClr val="black"/>
                </a:solidFill>
                <a:cs typeface="Franklin Gothic Book"/>
              </a:rPr>
              <a:t>listed</a:t>
            </a:r>
            <a:r>
              <a:rPr sz="1100" spc="-5" dirty="0">
                <a:solidFill>
                  <a:prstClr val="black"/>
                </a:solidFill>
                <a:cs typeface="Franklin Gothic Book"/>
              </a:rPr>
              <a:t> in</a:t>
            </a:r>
            <a:r>
              <a:rPr sz="1100" spc="-10" dirty="0">
                <a:solidFill>
                  <a:prstClr val="black"/>
                </a:solidFill>
                <a:cs typeface="Franklin Gothic Book"/>
              </a:rPr>
              <a:t> </a:t>
            </a:r>
            <a:r>
              <a:rPr sz="1100" spc="-5" dirty="0">
                <a:solidFill>
                  <a:prstClr val="black"/>
                </a:solidFill>
                <a:cs typeface="Franklin Gothic Book"/>
              </a:rPr>
              <a:t>Section</a:t>
            </a:r>
            <a:r>
              <a:rPr sz="1100" spc="-10" dirty="0">
                <a:solidFill>
                  <a:prstClr val="black"/>
                </a:solidFill>
                <a:cs typeface="Franklin Gothic Book"/>
              </a:rPr>
              <a:t> </a:t>
            </a:r>
            <a:r>
              <a:rPr sz="1100" spc="-5" dirty="0">
                <a:solidFill>
                  <a:prstClr val="black"/>
                </a:solidFill>
                <a:cs typeface="Franklin Gothic Book"/>
              </a:rPr>
              <a:t>2b</a:t>
            </a:r>
            <a:r>
              <a:rPr lang="en-US" sz="1100" spc="-10" dirty="0">
                <a:solidFill>
                  <a:prstClr val="black"/>
                </a:solidFill>
                <a:cs typeface="Franklin Gothic Book"/>
              </a:rPr>
              <a:t> </a:t>
            </a:r>
            <a:r>
              <a:rPr lang="en-US" sz="1100" spc="-5" dirty="0">
                <a:solidFill>
                  <a:prstClr val="black"/>
                </a:solidFill>
                <a:cs typeface="Franklin Gothic Book"/>
              </a:rPr>
              <a:t>(Page</a:t>
            </a:r>
            <a:r>
              <a:rPr lang="en-US" sz="1100" spc="20" dirty="0">
                <a:solidFill>
                  <a:prstClr val="black"/>
                </a:solidFill>
                <a:cs typeface="Franklin Gothic Book"/>
              </a:rPr>
              <a:t> </a:t>
            </a:r>
            <a:r>
              <a:rPr lang="en-US" sz="1100" dirty="0">
                <a:solidFill>
                  <a:prstClr val="black"/>
                </a:solidFill>
                <a:cs typeface="Franklin Gothic Book"/>
              </a:rPr>
              <a:t>1</a:t>
            </a:r>
            <a:r>
              <a:rPr lang="en-US" sz="1100" spc="-10" dirty="0">
                <a:solidFill>
                  <a:prstClr val="black"/>
                </a:solidFill>
                <a:cs typeface="Franklin Gothic Book"/>
              </a:rPr>
              <a:t> </a:t>
            </a:r>
            <a:r>
              <a:rPr lang="en-US" sz="1100" dirty="0">
                <a:solidFill>
                  <a:prstClr val="black"/>
                </a:solidFill>
                <a:cs typeface="Franklin Gothic Book"/>
              </a:rPr>
              <a:t>of</a:t>
            </a:r>
            <a:r>
              <a:rPr lang="en-US" sz="1100" spc="-5" dirty="0">
                <a:solidFill>
                  <a:prstClr val="black"/>
                </a:solidFill>
                <a:cs typeface="Franklin Gothic Book"/>
              </a:rPr>
              <a:t> 1).</a:t>
            </a:r>
            <a:endParaRPr sz="1100" dirty="0">
              <a:solidFill>
                <a:prstClr val="black"/>
              </a:solidFill>
              <a:cs typeface="Franklin Gothic Book"/>
            </a:endParaRPr>
          </a:p>
        </p:txBody>
      </p:sp>
      <p:sp>
        <p:nvSpPr>
          <p:cNvPr id="7" name="object 2">
            <a:extLst>
              <a:ext uri="{FF2B5EF4-FFF2-40B4-BE49-F238E27FC236}">
                <a16:creationId xmlns:a16="http://schemas.microsoft.com/office/drawing/2014/main" id="{A9DB624B-B159-48F6-9963-02B4460929AA}"/>
              </a:ext>
            </a:extLst>
          </p:cNvPr>
          <p:cNvSpPr txBox="1">
            <a:spLocks/>
          </p:cNvSpPr>
          <p:nvPr/>
        </p:nvSpPr>
        <p:spPr>
          <a:xfrm>
            <a:off x="300181" y="146539"/>
            <a:ext cx="9144000" cy="456535"/>
          </a:xfrm>
          <a:prstGeom prst="rect">
            <a:avLst/>
          </a:prstGeom>
        </p:spPr>
        <p:txBody>
          <a:bodyPr vert="horz" wrap="square" lIns="0" tIns="147320" rIns="0" bIns="0" rtlCol="0">
            <a:spAutoFit/>
          </a:bodyPr>
          <a:lstStyle>
            <a:lvl1pPr>
              <a:defRPr sz="2000" b="1" i="0">
                <a:solidFill>
                  <a:srgbClr val="205588"/>
                </a:solidFill>
                <a:latin typeface="Franklin Gothic Demi"/>
                <a:ea typeface="+mj-ea"/>
                <a:cs typeface="Franklin Gothic Demi"/>
              </a:defRPr>
            </a:lvl1pPr>
          </a:lstStyle>
          <a:p>
            <a:pPr marL="256540" marR="0" lvl="0" indent="0" defTabSz="914400" eaLnBrk="1" fontAlgn="auto" latinLnBrk="0" hangingPunct="1">
              <a:lnSpc>
                <a:spcPct val="100000"/>
              </a:lnSpc>
              <a:spcBef>
                <a:spcPts val="1160"/>
              </a:spcBef>
              <a:spcAft>
                <a:spcPts val="0"/>
              </a:spcAft>
              <a:buClrTx/>
              <a:buSzTx/>
              <a:buFontTx/>
              <a:buNone/>
              <a:tabLst/>
              <a:defRPr/>
            </a:pPr>
            <a:r>
              <a:rPr kumimoji="0" lang="en-US" sz="2000" b="1" i="0" u="none" strike="noStrike" kern="0" cap="none" spc="-10" normalizeH="0" baseline="0" noProof="0" dirty="0">
                <a:ln>
                  <a:noFill/>
                </a:ln>
                <a:solidFill>
                  <a:schemeClr val="tx1"/>
                </a:solidFill>
                <a:effectLst/>
                <a:uLnTx/>
                <a:uFillTx/>
                <a:latin typeface="+mn-lt"/>
                <a:ea typeface="+mj-ea"/>
              </a:rPr>
              <a:t>HSP</a:t>
            </a:r>
            <a:r>
              <a:rPr kumimoji="0" lang="en-US" sz="2000" b="1" i="0" u="none" strike="noStrike" kern="0" cap="none" spc="15" normalizeH="0" baseline="0" noProof="0" dirty="0">
                <a:ln>
                  <a:noFill/>
                </a:ln>
                <a:solidFill>
                  <a:schemeClr val="tx1"/>
                </a:solidFill>
                <a:effectLst/>
                <a:uLnTx/>
                <a:uFillTx/>
                <a:latin typeface="+mn-lt"/>
                <a:ea typeface="+mj-ea"/>
              </a:rPr>
              <a:t> </a:t>
            </a:r>
            <a:r>
              <a:rPr kumimoji="0" lang="en-US" sz="2000" b="1" i="0" u="none" strike="noStrike" kern="0" cap="none" spc="-10" normalizeH="0" baseline="0" noProof="0" dirty="0">
                <a:ln>
                  <a:noFill/>
                </a:ln>
                <a:solidFill>
                  <a:schemeClr val="tx1"/>
                </a:solidFill>
                <a:effectLst/>
                <a:uLnTx/>
                <a:uFillTx/>
                <a:latin typeface="+mn-lt"/>
                <a:ea typeface="+mj-ea"/>
              </a:rPr>
              <a:t>Completion </a:t>
            </a:r>
            <a:r>
              <a:rPr kumimoji="0" lang="en-US" sz="2000" b="1" i="0" u="none" strike="noStrike" kern="0" cap="none" spc="-5" normalizeH="0" baseline="0" noProof="0" dirty="0">
                <a:ln>
                  <a:noFill/>
                </a:ln>
                <a:solidFill>
                  <a:schemeClr val="tx1"/>
                </a:solidFill>
                <a:effectLst/>
                <a:uLnTx/>
                <a:uFillTx/>
                <a:latin typeface="+mn-lt"/>
                <a:ea typeface="+mj-ea"/>
              </a:rPr>
              <a:t>–</a:t>
            </a:r>
            <a:r>
              <a:rPr kumimoji="0" lang="en-US" sz="2000" b="1" i="0" u="none" strike="noStrike" kern="0" cap="none" spc="5" normalizeH="0" baseline="0" noProof="0" dirty="0">
                <a:ln>
                  <a:noFill/>
                </a:ln>
                <a:solidFill>
                  <a:schemeClr val="tx1"/>
                </a:solidFill>
                <a:effectLst/>
                <a:uLnTx/>
                <a:uFillTx/>
                <a:latin typeface="+mn-lt"/>
                <a:ea typeface="+mj-ea"/>
              </a:rPr>
              <a:t> </a:t>
            </a:r>
            <a:r>
              <a:rPr kumimoji="0" lang="en-US" sz="2000" b="1" i="0" u="none" strike="noStrike" kern="0" cap="none" spc="-5" normalizeH="0" baseline="0" noProof="0" dirty="0">
                <a:ln>
                  <a:noFill/>
                </a:ln>
                <a:solidFill>
                  <a:schemeClr val="tx1"/>
                </a:solidFill>
                <a:effectLst/>
                <a:uLnTx/>
                <a:uFillTx/>
                <a:latin typeface="+mn-lt"/>
                <a:ea typeface="+mj-ea"/>
              </a:rPr>
              <a:t>Meeting</a:t>
            </a:r>
            <a:r>
              <a:rPr kumimoji="0" lang="en-US" sz="2000" b="1" i="0" u="none" strike="noStrike" kern="0" cap="none" spc="5" normalizeH="0" baseline="0" noProof="0" dirty="0">
                <a:ln>
                  <a:noFill/>
                </a:ln>
                <a:solidFill>
                  <a:schemeClr val="tx1"/>
                </a:solidFill>
                <a:effectLst/>
                <a:uLnTx/>
                <a:uFillTx/>
                <a:latin typeface="+mn-lt"/>
                <a:ea typeface="+mj-ea"/>
              </a:rPr>
              <a:t> </a:t>
            </a:r>
            <a:r>
              <a:rPr kumimoji="0" lang="en-US" sz="2000" b="1" i="0" u="none" strike="noStrike" kern="0" cap="none" spc="-10" normalizeH="0" baseline="0" noProof="0" dirty="0">
                <a:ln>
                  <a:noFill/>
                </a:ln>
                <a:solidFill>
                  <a:schemeClr val="tx1"/>
                </a:solidFill>
                <a:effectLst/>
                <a:uLnTx/>
                <a:uFillTx/>
                <a:latin typeface="+mn-lt"/>
                <a:ea typeface="+mj-ea"/>
              </a:rPr>
              <a:t>HUB</a:t>
            </a:r>
            <a:r>
              <a:rPr kumimoji="0" lang="en-US" sz="2000" b="1" i="0" u="none" strike="noStrike" kern="0" cap="none" spc="5" normalizeH="0" baseline="0" noProof="0" dirty="0">
                <a:ln>
                  <a:noFill/>
                </a:ln>
                <a:solidFill>
                  <a:schemeClr val="tx1"/>
                </a:solidFill>
                <a:effectLst/>
                <a:uLnTx/>
                <a:uFillTx/>
                <a:latin typeface="+mn-lt"/>
                <a:ea typeface="+mj-ea"/>
              </a:rPr>
              <a:t> </a:t>
            </a:r>
            <a:r>
              <a:rPr kumimoji="0" lang="en-US" sz="2000" b="1" i="0" u="none" strike="noStrike" kern="0" cap="none" spc="-10" normalizeH="0" baseline="0" noProof="0" dirty="0">
                <a:ln>
                  <a:noFill/>
                </a:ln>
                <a:solidFill>
                  <a:schemeClr val="tx1"/>
                </a:solidFill>
                <a:effectLst/>
                <a:uLnTx/>
                <a:uFillTx/>
                <a:latin typeface="+mn-lt"/>
                <a:ea typeface="+mj-ea"/>
              </a:rPr>
              <a:t>Goal </a:t>
            </a:r>
            <a:r>
              <a:rPr kumimoji="0" lang="en-US" sz="1600" b="1" i="0" u="none" strike="noStrike" kern="0" cap="none" spc="-10" normalizeH="0" baseline="0" noProof="0" dirty="0">
                <a:ln>
                  <a:noFill/>
                </a:ln>
                <a:solidFill>
                  <a:schemeClr val="tx1"/>
                </a:solidFill>
                <a:effectLst/>
                <a:uLnTx/>
                <a:uFillTx/>
                <a:latin typeface="+mn-lt"/>
                <a:ea typeface="+mj-ea"/>
              </a:rPr>
              <a:t>(HUB &amp; Non-HUB)</a:t>
            </a:r>
            <a:endParaRPr kumimoji="0" lang="en-US" sz="2000" b="1" i="0" u="none" strike="noStrike" kern="0" cap="none" spc="-10" normalizeH="0" baseline="0" noProof="0" dirty="0">
              <a:ln>
                <a:noFill/>
              </a:ln>
              <a:solidFill>
                <a:schemeClr val="tx1"/>
              </a:solidFill>
              <a:effectLst/>
              <a:uLnTx/>
              <a:uFillTx/>
              <a:latin typeface="+mn-lt"/>
              <a:ea typeface="+mj-ea"/>
            </a:endParaRPr>
          </a:p>
        </p:txBody>
      </p:sp>
    </p:spTree>
    <p:extLst>
      <p:ext uri="{BB962C8B-B14F-4D97-AF65-F5344CB8AC3E}">
        <p14:creationId xmlns:p14="http://schemas.microsoft.com/office/powerpoint/2010/main" val="1803723425"/>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8">
            <a:extLst>
              <a:ext uri="{FF2B5EF4-FFF2-40B4-BE49-F238E27FC236}">
                <a16:creationId xmlns:a16="http://schemas.microsoft.com/office/drawing/2014/main" id="{D8252D6D-5CB2-42C2-AA3E-1182CB71D4CB}"/>
              </a:ext>
            </a:extLst>
          </p:cNvPr>
          <p:cNvSpPr/>
          <p:nvPr/>
        </p:nvSpPr>
        <p:spPr>
          <a:xfrm>
            <a:off x="186985" y="223797"/>
            <a:ext cx="8770030" cy="646331"/>
          </a:xfrm>
          <a:prstGeom prst="rect">
            <a:avLst/>
          </a:prstGeom>
        </p:spPr>
        <p:txBody>
          <a:bodyPr wrap="none" lIns="0" tIns="0" rIns="0" bIns="0">
            <a:spAutoFit/>
          </a:bodyPr>
          <a:lstStyle/>
          <a:p>
            <a:pPr algn="ctr"/>
            <a:r>
              <a:rPr lang="en-US" sz="2400" b="1" dirty="0">
                <a:latin typeface="Verdana-Bold"/>
              </a:rPr>
              <a:t>HUB Subcontracting Plan</a:t>
            </a:r>
          </a:p>
          <a:p>
            <a:pPr algn="ctr"/>
            <a:r>
              <a:rPr lang="en-US" b="1" dirty="0">
                <a:solidFill>
                  <a:schemeClr val="tx1"/>
                </a:solidFill>
                <a:latin typeface="Verdana-Bold"/>
              </a:rPr>
              <a:t>Subcontracting HUB &amp; Non-HUB Meet/Exceed </a:t>
            </a:r>
            <a:r>
              <a:rPr lang="en-US" b="1" dirty="0">
                <a:latin typeface="Verdana-Bold"/>
              </a:rPr>
              <a:t>Goals </a:t>
            </a:r>
            <a:r>
              <a:rPr lang="en-US" b="1" dirty="0">
                <a:latin typeface="Calibri" panose="020F0502020204030204" pitchFamily="34" charset="0"/>
                <a:cs typeface="Calibri" panose="020F0502020204030204" pitchFamily="34" charset="0"/>
              </a:rPr>
              <a:t>• </a:t>
            </a:r>
            <a:r>
              <a:rPr lang="en-US" b="1" dirty="0">
                <a:solidFill>
                  <a:schemeClr val="tx1"/>
                </a:solidFill>
                <a:latin typeface="Verdana-Bold"/>
              </a:rPr>
              <a:t>GFE Method A</a:t>
            </a:r>
            <a:endParaRPr lang="en-US" sz="1600" b="1" dirty="0">
              <a:solidFill>
                <a:schemeClr val="tx1"/>
              </a:solidFill>
              <a:latin typeface="Verdana-Bold"/>
            </a:endParaRPr>
          </a:p>
        </p:txBody>
      </p:sp>
      <p:sp>
        <p:nvSpPr>
          <p:cNvPr id="7" name="TextBox 6">
            <a:extLst>
              <a:ext uri="{FF2B5EF4-FFF2-40B4-BE49-F238E27FC236}">
                <a16:creationId xmlns:a16="http://schemas.microsoft.com/office/drawing/2014/main" id="{82A54F4B-9C59-491F-90EA-39C301E2A226}"/>
              </a:ext>
            </a:extLst>
          </p:cNvPr>
          <p:cNvSpPr txBox="1"/>
          <p:nvPr/>
        </p:nvSpPr>
        <p:spPr>
          <a:xfrm>
            <a:off x="44405" y="1026583"/>
            <a:ext cx="3909223" cy="276999"/>
          </a:xfrm>
          <a:prstGeom prst="rect">
            <a:avLst/>
          </a:prstGeom>
          <a:noFill/>
        </p:spPr>
        <p:txBody>
          <a:bodyPr wrap="square">
            <a:spAutoFit/>
          </a:bodyPr>
          <a:lstStyle/>
          <a:p>
            <a:r>
              <a:rPr lang="en-US" sz="1200" b="1" dirty="0"/>
              <a:t>Section 2:  </a:t>
            </a:r>
            <a:r>
              <a:rPr lang="en-US" sz="1200" dirty="0"/>
              <a:t>Respondent’s Subcontracting Intentions</a:t>
            </a:r>
          </a:p>
        </p:txBody>
      </p:sp>
      <p:cxnSp>
        <p:nvCxnSpPr>
          <p:cNvPr id="15" name="Straight Arrow Connector 14">
            <a:extLst>
              <a:ext uri="{FF2B5EF4-FFF2-40B4-BE49-F238E27FC236}">
                <a16:creationId xmlns:a16="http://schemas.microsoft.com/office/drawing/2014/main" id="{97C55D3A-E6FE-4F5B-A43D-1CB7965F4BFA}"/>
              </a:ext>
            </a:extLst>
          </p:cNvPr>
          <p:cNvCxnSpPr>
            <a:cxnSpLocks/>
          </p:cNvCxnSpPr>
          <p:nvPr/>
        </p:nvCxnSpPr>
        <p:spPr>
          <a:xfrm>
            <a:off x="3953628" y="2006434"/>
            <a:ext cx="152619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9A36F612-D8A4-4649-BDA6-23AA48487917}"/>
              </a:ext>
            </a:extLst>
          </p:cNvPr>
          <p:cNvCxnSpPr>
            <a:cxnSpLocks/>
          </p:cNvCxnSpPr>
          <p:nvPr/>
        </p:nvCxnSpPr>
        <p:spPr>
          <a:xfrm>
            <a:off x="3953628" y="2787640"/>
            <a:ext cx="152619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4" name="Picture 3">
            <a:extLst>
              <a:ext uri="{FF2B5EF4-FFF2-40B4-BE49-F238E27FC236}">
                <a16:creationId xmlns:a16="http://schemas.microsoft.com/office/drawing/2014/main" id="{A3BEBCB5-2870-43C1-BEA3-CF316BA002FD}"/>
              </a:ext>
            </a:extLst>
          </p:cNvPr>
          <p:cNvPicPr>
            <a:picLocks noChangeAspect="1"/>
          </p:cNvPicPr>
          <p:nvPr/>
        </p:nvPicPr>
        <p:blipFill>
          <a:blip r:embed="rId2"/>
          <a:stretch>
            <a:fillRect/>
          </a:stretch>
        </p:blipFill>
        <p:spPr>
          <a:xfrm>
            <a:off x="5775279" y="1361537"/>
            <a:ext cx="2454322" cy="3159713"/>
          </a:xfrm>
          <a:prstGeom prst="rect">
            <a:avLst/>
          </a:prstGeom>
        </p:spPr>
      </p:pic>
      <p:sp>
        <p:nvSpPr>
          <p:cNvPr id="14" name="TextBox 13">
            <a:extLst>
              <a:ext uri="{FF2B5EF4-FFF2-40B4-BE49-F238E27FC236}">
                <a16:creationId xmlns:a16="http://schemas.microsoft.com/office/drawing/2014/main" id="{26E264E7-741A-47F8-926A-F86C2D29BD17}"/>
              </a:ext>
            </a:extLst>
          </p:cNvPr>
          <p:cNvSpPr txBox="1"/>
          <p:nvPr/>
        </p:nvSpPr>
        <p:spPr>
          <a:xfrm>
            <a:off x="509835" y="1775602"/>
            <a:ext cx="3206978" cy="461665"/>
          </a:xfrm>
          <a:prstGeom prst="rect">
            <a:avLst/>
          </a:prstGeom>
          <a:noFill/>
        </p:spPr>
        <p:txBody>
          <a:bodyPr wrap="square">
            <a:spAutoFit/>
          </a:bodyPr>
          <a:lstStyle/>
          <a:p>
            <a:r>
              <a:rPr lang="en-US" sz="1200" dirty="0"/>
              <a:t>2a: </a:t>
            </a:r>
            <a:r>
              <a:rPr lang="en-US" sz="1200" b="1" dirty="0"/>
              <a:t>x</a:t>
            </a:r>
            <a:r>
              <a:rPr lang="en-US" sz="1200" dirty="0"/>
              <a:t> Yes, I will be subcontracting any portion of the contract</a:t>
            </a:r>
          </a:p>
        </p:txBody>
      </p:sp>
      <p:sp>
        <p:nvSpPr>
          <p:cNvPr id="17" name="TextBox 16">
            <a:extLst>
              <a:ext uri="{FF2B5EF4-FFF2-40B4-BE49-F238E27FC236}">
                <a16:creationId xmlns:a16="http://schemas.microsoft.com/office/drawing/2014/main" id="{25C2CFAA-B92C-4288-A808-09CC81802F18}"/>
              </a:ext>
            </a:extLst>
          </p:cNvPr>
          <p:cNvSpPr txBox="1"/>
          <p:nvPr/>
        </p:nvSpPr>
        <p:spPr>
          <a:xfrm>
            <a:off x="498279" y="2310781"/>
            <a:ext cx="3324317" cy="1315745"/>
          </a:xfrm>
          <a:prstGeom prst="rect">
            <a:avLst/>
          </a:prstGeom>
          <a:noFill/>
        </p:spPr>
        <p:txBody>
          <a:bodyPr wrap="square">
            <a:spAutoFit/>
          </a:bodyPr>
          <a:lstStyle/>
          <a:p>
            <a:r>
              <a:rPr lang="en-US" sz="1200" dirty="0"/>
              <a:t>2b:  List all portions of the work you will subcontract with percentages based on the TOTAL value of your proposal</a:t>
            </a:r>
          </a:p>
          <a:p>
            <a:endParaRPr lang="en-US" sz="1200" dirty="0"/>
          </a:p>
          <a:p>
            <a:r>
              <a:rPr lang="en-US" sz="1050" b="1" i="1" dirty="0"/>
              <a:t>Note:  Following page in HSP forms is a continuation sheet should your subcontract opportunities exceed 15</a:t>
            </a:r>
          </a:p>
        </p:txBody>
      </p:sp>
      <p:sp>
        <p:nvSpPr>
          <p:cNvPr id="18" name="TextBox 17">
            <a:extLst>
              <a:ext uri="{FF2B5EF4-FFF2-40B4-BE49-F238E27FC236}">
                <a16:creationId xmlns:a16="http://schemas.microsoft.com/office/drawing/2014/main" id="{4D677261-4FA0-49D7-8526-E16F08812ABC}"/>
              </a:ext>
            </a:extLst>
          </p:cNvPr>
          <p:cNvSpPr txBox="1"/>
          <p:nvPr/>
        </p:nvSpPr>
        <p:spPr>
          <a:xfrm>
            <a:off x="615618" y="3736028"/>
            <a:ext cx="3206978" cy="461665"/>
          </a:xfrm>
          <a:prstGeom prst="rect">
            <a:avLst/>
          </a:prstGeom>
          <a:noFill/>
        </p:spPr>
        <p:txBody>
          <a:bodyPr wrap="square">
            <a:spAutoFit/>
          </a:bodyPr>
          <a:lstStyle/>
          <a:p>
            <a:r>
              <a:rPr lang="en-US" sz="1200" dirty="0"/>
              <a:t>2c: </a:t>
            </a:r>
            <a:r>
              <a:rPr lang="en-US" sz="1200" b="1" dirty="0"/>
              <a:t>x</a:t>
            </a:r>
            <a:r>
              <a:rPr lang="en-US" sz="1200" dirty="0"/>
              <a:t> No</a:t>
            </a:r>
          </a:p>
          <a:p>
            <a:r>
              <a:rPr lang="en-US" sz="1200" dirty="0"/>
              <a:t>2d: </a:t>
            </a:r>
            <a:r>
              <a:rPr lang="en-US" sz="1200" b="1" dirty="0"/>
              <a:t>x </a:t>
            </a:r>
            <a:r>
              <a:rPr lang="en-US" sz="1200" dirty="0"/>
              <a:t>Yes, Proceed to GFE Method A Forms</a:t>
            </a:r>
          </a:p>
        </p:txBody>
      </p:sp>
      <p:cxnSp>
        <p:nvCxnSpPr>
          <p:cNvPr id="19" name="Straight Arrow Connector 18">
            <a:extLst>
              <a:ext uri="{FF2B5EF4-FFF2-40B4-BE49-F238E27FC236}">
                <a16:creationId xmlns:a16="http://schemas.microsoft.com/office/drawing/2014/main" id="{0110A0E3-7A57-414B-AE98-EBD3571EF6D3}"/>
              </a:ext>
            </a:extLst>
          </p:cNvPr>
          <p:cNvCxnSpPr>
            <a:cxnSpLocks/>
          </p:cNvCxnSpPr>
          <p:nvPr/>
        </p:nvCxnSpPr>
        <p:spPr>
          <a:xfrm>
            <a:off x="3994195" y="4104964"/>
            <a:ext cx="152619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70646E32-3C04-4B90-A336-EDBA9930A4FF}"/>
              </a:ext>
            </a:extLst>
          </p:cNvPr>
          <p:cNvSpPr txBox="1"/>
          <p:nvPr/>
        </p:nvSpPr>
        <p:spPr>
          <a:xfrm>
            <a:off x="5775278" y="990379"/>
            <a:ext cx="3324317" cy="369332"/>
          </a:xfrm>
          <a:prstGeom prst="rect">
            <a:avLst/>
          </a:prstGeom>
          <a:noFill/>
        </p:spPr>
        <p:txBody>
          <a:bodyPr wrap="square">
            <a:spAutoFit/>
          </a:bodyPr>
          <a:lstStyle/>
          <a:p>
            <a:r>
              <a:rPr lang="en-US" sz="900" b="1" dirty="0"/>
              <a:t>Don’t put “To Be Determined” (TBD) under Subcontracting Opportunity and Expected Percentage of Contract</a:t>
            </a:r>
          </a:p>
        </p:txBody>
      </p:sp>
    </p:spTree>
    <p:extLst>
      <p:ext uri="{BB962C8B-B14F-4D97-AF65-F5344CB8AC3E}">
        <p14:creationId xmlns:p14="http://schemas.microsoft.com/office/powerpoint/2010/main" val="731447237"/>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A54F4B-9C59-491F-90EA-39C301E2A226}"/>
              </a:ext>
            </a:extLst>
          </p:cNvPr>
          <p:cNvSpPr txBox="1"/>
          <p:nvPr/>
        </p:nvSpPr>
        <p:spPr>
          <a:xfrm>
            <a:off x="44405" y="1026583"/>
            <a:ext cx="3909223" cy="276999"/>
          </a:xfrm>
          <a:prstGeom prst="rect">
            <a:avLst/>
          </a:prstGeom>
          <a:noFill/>
        </p:spPr>
        <p:txBody>
          <a:bodyPr wrap="square">
            <a:spAutoFit/>
          </a:bodyPr>
          <a:lstStyle/>
          <a:p>
            <a:r>
              <a:rPr lang="en-US" sz="1200" b="1" dirty="0"/>
              <a:t>Section 2:  </a:t>
            </a:r>
            <a:r>
              <a:rPr lang="en-US" sz="1200" dirty="0"/>
              <a:t>Respondent’s Subcontracting Intentions</a:t>
            </a:r>
          </a:p>
        </p:txBody>
      </p:sp>
      <p:cxnSp>
        <p:nvCxnSpPr>
          <p:cNvPr id="15" name="Straight Arrow Connector 14">
            <a:extLst>
              <a:ext uri="{FF2B5EF4-FFF2-40B4-BE49-F238E27FC236}">
                <a16:creationId xmlns:a16="http://schemas.microsoft.com/office/drawing/2014/main" id="{97C55D3A-E6FE-4F5B-A43D-1CB7965F4BFA}"/>
              </a:ext>
            </a:extLst>
          </p:cNvPr>
          <p:cNvCxnSpPr>
            <a:cxnSpLocks/>
          </p:cNvCxnSpPr>
          <p:nvPr/>
        </p:nvCxnSpPr>
        <p:spPr>
          <a:xfrm>
            <a:off x="4313556" y="2129582"/>
            <a:ext cx="152619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0110A0E3-7A57-414B-AE98-EBD3571EF6D3}"/>
              </a:ext>
            </a:extLst>
          </p:cNvPr>
          <p:cNvCxnSpPr>
            <a:cxnSpLocks/>
          </p:cNvCxnSpPr>
          <p:nvPr/>
        </p:nvCxnSpPr>
        <p:spPr>
          <a:xfrm>
            <a:off x="3860800" y="2865586"/>
            <a:ext cx="1994929"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8669A47B-DF3C-46A3-BC0F-6A669595541E}"/>
              </a:ext>
            </a:extLst>
          </p:cNvPr>
          <p:cNvSpPr txBox="1"/>
          <p:nvPr/>
        </p:nvSpPr>
        <p:spPr>
          <a:xfrm>
            <a:off x="426637" y="1959844"/>
            <a:ext cx="3734519" cy="461665"/>
          </a:xfrm>
          <a:prstGeom prst="rect">
            <a:avLst/>
          </a:prstGeom>
          <a:noFill/>
        </p:spPr>
        <p:txBody>
          <a:bodyPr wrap="square">
            <a:spAutoFit/>
          </a:bodyPr>
          <a:lstStyle/>
          <a:p>
            <a:r>
              <a:rPr lang="en-US" sz="1200" dirty="0"/>
              <a:t>A-1: List Item Number and description of opportunity you listed in Section 2</a:t>
            </a:r>
          </a:p>
        </p:txBody>
      </p:sp>
      <p:sp>
        <p:nvSpPr>
          <p:cNvPr id="20" name="TextBox 19">
            <a:extLst>
              <a:ext uri="{FF2B5EF4-FFF2-40B4-BE49-F238E27FC236}">
                <a16:creationId xmlns:a16="http://schemas.microsoft.com/office/drawing/2014/main" id="{A487F36F-D3E6-45D6-8985-FF091E22B9A2}"/>
              </a:ext>
            </a:extLst>
          </p:cNvPr>
          <p:cNvSpPr txBox="1"/>
          <p:nvPr/>
        </p:nvSpPr>
        <p:spPr>
          <a:xfrm>
            <a:off x="426637" y="2519649"/>
            <a:ext cx="3332563" cy="1384995"/>
          </a:xfrm>
          <a:prstGeom prst="rect">
            <a:avLst/>
          </a:prstGeom>
          <a:noFill/>
        </p:spPr>
        <p:txBody>
          <a:bodyPr wrap="square">
            <a:spAutoFit/>
          </a:bodyPr>
          <a:lstStyle/>
          <a:p>
            <a:r>
              <a:rPr lang="en-US" sz="1200" dirty="0"/>
              <a:t>A-2 List HUB or Non-HUB company name that will performing this subcontracted portion, check the appropriate box, then list their Texas VID number (or EIN for Non-HUB), approximate dollar amount and estimated percentage of the ENTIRE proposed contract they will fulfill</a:t>
            </a:r>
          </a:p>
        </p:txBody>
      </p:sp>
      <p:pic>
        <p:nvPicPr>
          <p:cNvPr id="22" name="Picture 21">
            <a:extLst>
              <a:ext uri="{FF2B5EF4-FFF2-40B4-BE49-F238E27FC236}">
                <a16:creationId xmlns:a16="http://schemas.microsoft.com/office/drawing/2014/main" id="{D5A3FD09-B1A4-4546-ABE4-4EE33A693BA2}"/>
              </a:ext>
            </a:extLst>
          </p:cNvPr>
          <p:cNvPicPr>
            <a:picLocks noChangeAspect="1"/>
          </p:cNvPicPr>
          <p:nvPr/>
        </p:nvPicPr>
        <p:blipFill>
          <a:blip r:embed="rId2"/>
          <a:stretch>
            <a:fillRect/>
          </a:stretch>
        </p:blipFill>
        <p:spPr>
          <a:xfrm>
            <a:off x="6057443" y="1519883"/>
            <a:ext cx="2473100" cy="3146228"/>
          </a:xfrm>
          <a:prstGeom prst="rect">
            <a:avLst/>
          </a:prstGeom>
        </p:spPr>
      </p:pic>
      <p:sp>
        <p:nvSpPr>
          <p:cNvPr id="25" name="Rectangle 138">
            <a:extLst>
              <a:ext uri="{FF2B5EF4-FFF2-40B4-BE49-F238E27FC236}">
                <a16:creationId xmlns:a16="http://schemas.microsoft.com/office/drawing/2014/main" id="{AAD388EE-B2AA-48E9-8C52-2329BBEFCA7D}"/>
              </a:ext>
            </a:extLst>
          </p:cNvPr>
          <p:cNvSpPr/>
          <p:nvPr/>
        </p:nvSpPr>
        <p:spPr>
          <a:xfrm>
            <a:off x="142813" y="271796"/>
            <a:ext cx="8770030" cy="646331"/>
          </a:xfrm>
          <a:prstGeom prst="rect">
            <a:avLst/>
          </a:prstGeom>
        </p:spPr>
        <p:txBody>
          <a:bodyPr wrap="non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Verdana-Bold"/>
                <a:ea typeface="+mn-ea"/>
                <a:cs typeface="+mn-cs"/>
              </a:rPr>
              <a:t>HUB Subcontracting Plan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Bold"/>
                <a:ea typeface="+mn-ea"/>
                <a:cs typeface="+mn-cs"/>
              </a:rPr>
              <a:t>Subcontracting HUB &amp; Non-HUB Meet/Exceed Goals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1" i="0" u="none" strike="noStrike" kern="1200" cap="none" spc="0" normalizeH="0" baseline="0" noProof="0" dirty="0">
                <a:ln>
                  <a:noFill/>
                </a:ln>
                <a:solidFill>
                  <a:prstClr val="black"/>
                </a:solidFill>
                <a:effectLst/>
                <a:uLnTx/>
                <a:uFillTx/>
                <a:latin typeface="Verdana-Bold"/>
                <a:ea typeface="+mn-ea"/>
                <a:cs typeface="+mn-cs"/>
              </a:rPr>
              <a:t>GFE Method A</a:t>
            </a:r>
            <a:endParaRPr kumimoji="0" lang="en-US" sz="1600" b="1" i="0" u="none" strike="noStrike" kern="1200" cap="none" spc="0" normalizeH="0" baseline="0" noProof="0" dirty="0">
              <a:ln>
                <a:noFill/>
              </a:ln>
              <a:solidFill>
                <a:prstClr val="black"/>
              </a:solidFill>
              <a:effectLst/>
              <a:uLnTx/>
              <a:uFillTx/>
              <a:latin typeface="Verdana-Bold"/>
              <a:ea typeface="+mn-ea"/>
              <a:cs typeface="+mn-cs"/>
            </a:endParaRPr>
          </a:p>
        </p:txBody>
      </p:sp>
      <p:sp>
        <p:nvSpPr>
          <p:cNvPr id="27" name="TextBox 26">
            <a:extLst>
              <a:ext uri="{FF2B5EF4-FFF2-40B4-BE49-F238E27FC236}">
                <a16:creationId xmlns:a16="http://schemas.microsoft.com/office/drawing/2014/main" id="{D02BC890-FEA6-467D-9E6F-328A6A812DB8}"/>
              </a:ext>
            </a:extLst>
          </p:cNvPr>
          <p:cNvSpPr txBox="1"/>
          <p:nvPr/>
        </p:nvSpPr>
        <p:spPr>
          <a:xfrm>
            <a:off x="185292" y="4064029"/>
            <a:ext cx="5536058" cy="253916"/>
          </a:xfrm>
          <a:prstGeom prst="rect">
            <a:avLst/>
          </a:prstGeom>
          <a:noFill/>
        </p:spPr>
        <p:txBody>
          <a:bodyPr wrap="square">
            <a:spAutoFit/>
          </a:bodyPr>
          <a:lstStyle/>
          <a:p>
            <a:r>
              <a:rPr lang="en-US" sz="1050" b="1" dirty="0"/>
              <a:t>NOTE: Method A sheet must be completed for EACH Subcontracting Opportunity</a:t>
            </a:r>
          </a:p>
        </p:txBody>
      </p:sp>
      <p:sp>
        <p:nvSpPr>
          <p:cNvPr id="10" name="TextBox 9">
            <a:extLst>
              <a:ext uri="{FF2B5EF4-FFF2-40B4-BE49-F238E27FC236}">
                <a16:creationId xmlns:a16="http://schemas.microsoft.com/office/drawing/2014/main" id="{10D6997B-EF0B-4EBB-8945-6065507B18D2}"/>
              </a:ext>
            </a:extLst>
          </p:cNvPr>
          <p:cNvSpPr txBox="1"/>
          <p:nvPr/>
        </p:nvSpPr>
        <p:spPr>
          <a:xfrm>
            <a:off x="5839750" y="923542"/>
            <a:ext cx="3304250" cy="553998"/>
          </a:xfrm>
          <a:prstGeom prst="rect">
            <a:avLst/>
          </a:prstGeom>
          <a:noFill/>
        </p:spPr>
        <p:txBody>
          <a:bodyPr wrap="square">
            <a:spAutoFit/>
          </a:bodyPr>
          <a:lstStyle/>
          <a:p>
            <a:r>
              <a:rPr lang="en-US" sz="1000" dirty="0"/>
              <a:t>Don’t put </a:t>
            </a:r>
            <a:r>
              <a:rPr lang="en-US" sz="1000" b="1" dirty="0"/>
              <a:t>“To Be Determined (TBD) under Company Name, Approximate Dollar Amount and Expected Percentage of Contract</a:t>
            </a:r>
          </a:p>
        </p:txBody>
      </p:sp>
    </p:spTree>
    <p:extLst>
      <p:ext uri="{BB962C8B-B14F-4D97-AF65-F5344CB8AC3E}">
        <p14:creationId xmlns:p14="http://schemas.microsoft.com/office/powerpoint/2010/main" val="1981845889"/>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54B2132-CFED-4D89-9A71-2CE5B6377497}"/>
              </a:ext>
            </a:extLst>
          </p:cNvPr>
          <p:cNvSpPr txBox="1"/>
          <p:nvPr/>
        </p:nvSpPr>
        <p:spPr>
          <a:xfrm>
            <a:off x="408063" y="1084766"/>
            <a:ext cx="8443837" cy="2813591"/>
          </a:xfrm>
          <a:prstGeom prst="rect">
            <a:avLst/>
          </a:prstGeom>
        </p:spPr>
        <p:txBody>
          <a:bodyPr vert="horz" wrap="square" lIns="0" tIns="12700" rIns="0" bIns="0" rtlCol="0">
            <a:spAutoFit/>
          </a:bodyPr>
          <a:lstStyle/>
          <a:p>
            <a:pPr marL="12700" marR="120014" defTabSz="914400">
              <a:spcBef>
                <a:spcPts val="100"/>
              </a:spcBef>
            </a:pPr>
            <a:r>
              <a:rPr sz="1200" dirty="0">
                <a:solidFill>
                  <a:prstClr val="black"/>
                </a:solidFill>
                <a:latin typeface="Franklin Gothic Book"/>
                <a:cs typeface="Franklin Gothic Book"/>
              </a:rPr>
              <a:t>If </a:t>
            </a:r>
            <a:r>
              <a:rPr sz="1200" spc="-5" dirty="0">
                <a:solidFill>
                  <a:prstClr val="black"/>
                </a:solidFill>
                <a:latin typeface="Franklin Gothic Book"/>
                <a:cs typeface="Franklin Gothic Book"/>
              </a:rPr>
              <a:t>you </a:t>
            </a:r>
            <a:r>
              <a:rPr sz="1200" dirty="0">
                <a:solidFill>
                  <a:prstClr val="black"/>
                </a:solidFill>
                <a:latin typeface="Franklin Gothic Book"/>
                <a:cs typeface="Franklin Gothic Book"/>
              </a:rPr>
              <a:t>are </a:t>
            </a:r>
            <a:r>
              <a:rPr sz="1200" spc="-5" dirty="0">
                <a:solidFill>
                  <a:prstClr val="black"/>
                </a:solidFill>
                <a:latin typeface="Franklin Gothic Book"/>
                <a:cs typeface="Franklin Gothic Book"/>
              </a:rPr>
              <a:t>subcontracting </a:t>
            </a:r>
            <a:r>
              <a:rPr sz="1200" dirty="0">
                <a:solidFill>
                  <a:prstClr val="black"/>
                </a:solidFill>
                <a:latin typeface="Franklin Gothic Book"/>
                <a:cs typeface="Franklin Gothic Book"/>
              </a:rPr>
              <a:t>with HUBs and </a:t>
            </a:r>
            <a:r>
              <a:rPr sz="1200" spc="-5" dirty="0">
                <a:solidFill>
                  <a:prstClr val="black"/>
                </a:solidFill>
                <a:latin typeface="Franklin Gothic Book"/>
                <a:cs typeface="Franklin Gothic Book"/>
              </a:rPr>
              <a:t>Non-HUBs, </a:t>
            </a:r>
            <a:r>
              <a:rPr sz="1200" dirty="0">
                <a:solidFill>
                  <a:prstClr val="black"/>
                </a:solidFill>
                <a:latin typeface="Franklin Gothic Book"/>
                <a:cs typeface="Franklin Gothic Book"/>
              </a:rPr>
              <a:t>and</a:t>
            </a:r>
            <a:r>
              <a:rPr sz="1200" spc="5" dirty="0">
                <a:solidFill>
                  <a:prstClr val="black"/>
                </a:solidFill>
                <a:latin typeface="Franklin Gothic Book"/>
                <a:cs typeface="Franklin Gothic Book"/>
              </a:rPr>
              <a:t> </a:t>
            </a:r>
            <a:r>
              <a:rPr sz="1200" spc="-10" dirty="0">
                <a:solidFill>
                  <a:prstClr val="black"/>
                </a:solidFill>
                <a:latin typeface="Franklin Gothic Book"/>
                <a:cs typeface="Franklin Gothic Book"/>
              </a:rPr>
              <a:t>you </a:t>
            </a:r>
            <a:r>
              <a:rPr sz="1200" u="sng" dirty="0">
                <a:solidFill>
                  <a:prstClr val="black"/>
                </a:solidFill>
                <a:uFill>
                  <a:solidFill>
                    <a:srgbClr val="000000"/>
                  </a:solidFill>
                </a:uFill>
                <a:latin typeface="Franklin Gothic Book"/>
                <a:cs typeface="Franklin Gothic Book"/>
              </a:rPr>
              <a:t>do not meet or </a:t>
            </a:r>
            <a:r>
              <a:rPr sz="1200" u="sng" spc="-10" dirty="0">
                <a:solidFill>
                  <a:prstClr val="black"/>
                </a:solidFill>
                <a:uFill>
                  <a:solidFill>
                    <a:srgbClr val="000000"/>
                  </a:solidFill>
                </a:uFill>
                <a:latin typeface="Franklin Gothic Book"/>
                <a:cs typeface="Franklin Gothic Book"/>
              </a:rPr>
              <a:t>exceed</a:t>
            </a:r>
            <a:r>
              <a:rPr sz="1200" spc="-10" dirty="0">
                <a:solidFill>
                  <a:prstClr val="black"/>
                </a:solidFill>
                <a:latin typeface="Franklin Gothic Book"/>
                <a:cs typeface="Franklin Gothic Book"/>
              </a:rPr>
              <a:t> </a:t>
            </a:r>
            <a:r>
              <a:rPr sz="1200" dirty="0">
                <a:solidFill>
                  <a:prstClr val="black"/>
                </a:solidFill>
                <a:latin typeface="Franklin Gothic Book"/>
                <a:cs typeface="Franklin Gothic Book"/>
              </a:rPr>
              <a:t>the </a:t>
            </a:r>
            <a:r>
              <a:rPr sz="1200" spc="-5" dirty="0">
                <a:solidFill>
                  <a:prstClr val="black"/>
                </a:solidFill>
                <a:latin typeface="Franklin Gothic Book"/>
                <a:cs typeface="Franklin Gothic Book"/>
              </a:rPr>
              <a:t>aggregate </a:t>
            </a:r>
            <a:r>
              <a:rPr sz="1200" spc="-385" dirty="0">
                <a:solidFill>
                  <a:prstClr val="black"/>
                </a:solidFill>
                <a:latin typeface="Franklin Gothic Book"/>
                <a:cs typeface="Franklin Gothic Book"/>
              </a:rPr>
              <a:t> </a:t>
            </a:r>
            <a:r>
              <a:rPr sz="1200" spc="-5" dirty="0">
                <a:solidFill>
                  <a:prstClr val="black"/>
                </a:solidFill>
                <a:latin typeface="Franklin Gothic Book"/>
                <a:cs typeface="Franklin Gothic Book"/>
              </a:rPr>
              <a:t>percentage</a:t>
            </a:r>
            <a:r>
              <a:rPr sz="1200" spc="-10" dirty="0">
                <a:solidFill>
                  <a:prstClr val="black"/>
                </a:solidFill>
                <a:latin typeface="Franklin Gothic Book"/>
                <a:cs typeface="Franklin Gothic Book"/>
              </a:rPr>
              <a:t> </a:t>
            </a:r>
            <a:r>
              <a:rPr sz="1200" dirty="0">
                <a:solidFill>
                  <a:prstClr val="black"/>
                </a:solidFill>
                <a:latin typeface="Franklin Gothic Book"/>
                <a:cs typeface="Franklin Gothic Book"/>
              </a:rPr>
              <a:t>(HUB</a:t>
            </a:r>
            <a:r>
              <a:rPr sz="1200" spc="-15" dirty="0">
                <a:solidFill>
                  <a:prstClr val="black"/>
                </a:solidFill>
                <a:latin typeface="Franklin Gothic Book"/>
                <a:cs typeface="Franklin Gothic Book"/>
              </a:rPr>
              <a:t> </a:t>
            </a:r>
            <a:r>
              <a:rPr sz="1200" dirty="0">
                <a:solidFill>
                  <a:prstClr val="black"/>
                </a:solidFill>
                <a:latin typeface="Franklin Gothic Book"/>
                <a:cs typeface="Franklin Gothic Book"/>
              </a:rPr>
              <a:t>Goal)</a:t>
            </a:r>
            <a:r>
              <a:rPr sz="1200" spc="-5" dirty="0">
                <a:solidFill>
                  <a:prstClr val="black"/>
                </a:solidFill>
                <a:latin typeface="Franklin Gothic Book"/>
                <a:cs typeface="Franklin Gothic Book"/>
              </a:rPr>
              <a:t> </a:t>
            </a:r>
            <a:r>
              <a:rPr sz="1200" dirty="0">
                <a:solidFill>
                  <a:prstClr val="black"/>
                </a:solidFill>
                <a:latin typeface="Franklin Gothic Book"/>
                <a:cs typeface="Franklin Gothic Book"/>
              </a:rPr>
              <a:t>of</a:t>
            </a:r>
            <a:r>
              <a:rPr sz="1200" spc="-10" dirty="0">
                <a:solidFill>
                  <a:prstClr val="black"/>
                </a:solidFill>
                <a:latin typeface="Franklin Gothic Book"/>
                <a:cs typeface="Franklin Gothic Book"/>
              </a:rPr>
              <a:t> </a:t>
            </a:r>
            <a:r>
              <a:rPr sz="1200" spc="-5" dirty="0">
                <a:solidFill>
                  <a:prstClr val="black"/>
                </a:solidFill>
                <a:latin typeface="Franklin Gothic Book"/>
                <a:cs typeface="Franklin Gothic Book"/>
              </a:rPr>
              <a:t>subcontracting</a:t>
            </a:r>
            <a:r>
              <a:rPr sz="1200" spc="-20" dirty="0">
                <a:solidFill>
                  <a:prstClr val="black"/>
                </a:solidFill>
                <a:latin typeface="Franklin Gothic Book"/>
                <a:cs typeface="Franklin Gothic Book"/>
              </a:rPr>
              <a:t> </a:t>
            </a:r>
            <a:r>
              <a:rPr sz="1200" spc="-5" dirty="0">
                <a:solidFill>
                  <a:prstClr val="black"/>
                </a:solidFill>
                <a:latin typeface="Franklin Gothic Book"/>
                <a:cs typeface="Franklin Gothic Book"/>
              </a:rPr>
              <a:t>with</a:t>
            </a:r>
            <a:r>
              <a:rPr sz="1200" spc="-15" dirty="0">
                <a:solidFill>
                  <a:prstClr val="black"/>
                </a:solidFill>
                <a:latin typeface="Franklin Gothic Book"/>
                <a:cs typeface="Franklin Gothic Book"/>
              </a:rPr>
              <a:t> </a:t>
            </a:r>
            <a:r>
              <a:rPr sz="1200" dirty="0">
                <a:solidFill>
                  <a:prstClr val="black"/>
                </a:solidFill>
                <a:latin typeface="Franklin Gothic Book"/>
                <a:cs typeface="Franklin Gothic Book"/>
              </a:rPr>
              <a:t>HUBs,</a:t>
            </a:r>
            <a:r>
              <a:rPr sz="1200" spc="-20" dirty="0">
                <a:solidFill>
                  <a:prstClr val="black"/>
                </a:solidFill>
                <a:latin typeface="Franklin Gothic Book"/>
                <a:cs typeface="Franklin Gothic Book"/>
              </a:rPr>
              <a:t> </a:t>
            </a:r>
            <a:r>
              <a:rPr sz="1200" spc="-10" dirty="0">
                <a:solidFill>
                  <a:prstClr val="black"/>
                </a:solidFill>
                <a:latin typeface="Franklin Gothic Book"/>
                <a:cs typeface="Franklin Gothic Book"/>
              </a:rPr>
              <a:t>complete</a:t>
            </a:r>
            <a:r>
              <a:rPr sz="1200" spc="-15" dirty="0">
                <a:solidFill>
                  <a:prstClr val="black"/>
                </a:solidFill>
                <a:latin typeface="Franklin Gothic Book"/>
                <a:cs typeface="Franklin Gothic Book"/>
              </a:rPr>
              <a:t> </a:t>
            </a:r>
            <a:r>
              <a:rPr sz="1200" dirty="0">
                <a:solidFill>
                  <a:prstClr val="black"/>
                </a:solidFill>
                <a:latin typeface="Franklin Gothic Book"/>
                <a:cs typeface="Franklin Gothic Book"/>
              </a:rPr>
              <a:t>the</a:t>
            </a:r>
            <a:r>
              <a:rPr sz="1200" spc="-10" dirty="0">
                <a:solidFill>
                  <a:prstClr val="black"/>
                </a:solidFill>
                <a:latin typeface="Franklin Gothic Book"/>
                <a:cs typeface="Franklin Gothic Book"/>
              </a:rPr>
              <a:t> following:</a:t>
            </a:r>
            <a:endParaRPr sz="1200" dirty="0">
              <a:solidFill>
                <a:prstClr val="black"/>
              </a:solidFill>
              <a:latin typeface="Franklin Gothic Book"/>
              <a:cs typeface="Franklin Gothic Book"/>
            </a:endParaRPr>
          </a:p>
          <a:p>
            <a:pPr marL="243204" indent="-231140" defTabSz="914400">
              <a:spcBef>
                <a:spcPts val="1200"/>
              </a:spcBef>
              <a:buClr>
                <a:srgbClr val="205588"/>
              </a:buClr>
              <a:buFont typeface="Wingdings"/>
              <a:buChar char=""/>
              <a:tabLst>
                <a:tab pos="243204" algn="l"/>
                <a:tab pos="243840" algn="l"/>
              </a:tabLst>
            </a:pPr>
            <a:r>
              <a:rPr sz="1200" spc="-5" dirty="0">
                <a:solidFill>
                  <a:prstClr val="black"/>
                </a:solidFill>
                <a:latin typeface="Franklin Gothic Book"/>
                <a:cs typeface="Franklin Gothic Book"/>
              </a:rPr>
              <a:t>Section</a:t>
            </a:r>
            <a:r>
              <a:rPr sz="1200" spc="-10" dirty="0">
                <a:solidFill>
                  <a:prstClr val="black"/>
                </a:solidFill>
                <a:latin typeface="Franklin Gothic Book"/>
                <a:cs typeface="Franklin Gothic Book"/>
              </a:rPr>
              <a:t> </a:t>
            </a:r>
            <a:r>
              <a:rPr sz="1200" dirty="0">
                <a:solidFill>
                  <a:prstClr val="black"/>
                </a:solidFill>
                <a:latin typeface="Franklin Gothic Book"/>
                <a:cs typeface="Franklin Gothic Book"/>
              </a:rPr>
              <a:t>1</a:t>
            </a:r>
            <a:r>
              <a:rPr sz="1200" spc="-5" dirty="0">
                <a:solidFill>
                  <a:prstClr val="black"/>
                </a:solidFill>
                <a:latin typeface="Franklin Gothic Book"/>
                <a:cs typeface="Franklin Gothic Book"/>
              </a:rPr>
              <a:t> </a:t>
            </a:r>
            <a:r>
              <a:rPr sz="1200" dirty="0">
                <a:solidFill>
                  <a:prstClr val="black"/>
                </a:solidFill>
                <a:latin typeface="Franklin Gothic Book"/>
                <a:cs typeface="Franklin Gothic Book"/>
              </a:rPr>
              <a:t>–</a:t>
            </a:r>
            <a:r>
              <a:rPr sz="1200" spc="-5" dirty="0">
                <a:solidFill>
                  <a:prstClr val="black"/>
                </a:solidFill>
                <a:latin typeface="Franklin Gothic Book"/>
                <a:cs typeface="Franklin Gothic Book"/>
              </a:rPr>
              <a:t> Respondent</a:t>
            </a:r>
            <a:r>
              <a:rPr sz="1200" spc="-20" dirty="0">
                <a:solidFill>
                  <a:prstClr val="black"/>
                </a:solidFill>
                <a:latin typeface="Franklin Gothic Book"/>
                <a:cs typeface="Franklin Gothic Book"/>
              </a:rPr>
              <a:t> </a:t>
            </a:r>
            <a:r>
              <a:rPr sz="1200" dirty="0">
                <a:solidFill>
                  <a:prstClr val="black"/>
                </a:solidFill>
                <a:latin typeface="Franklin Gothic Book"/>
                <a:cs typeface="Franklin Gothic Book"/>
              </a:rPr>
              <a:t>and</a:t>
            </a:r>
            <a:r>
              <a:rPr sz="1200" spc="-5" dirty="0">
                <a:solidFill>
                  <a:prstClr val="black"/>
                </a:solidFill>
                <a:latin typeface="Franklin Gothic Book"/>
                <a:cs typeface="Franklin Gothic Book"/>
              </a:rPr>
              <a:t> </a:t>
            </a:r>
            <a:r>
              <a:rPr sz="1200" spc="-10" dirty="0">
                <a:solidFill>
                  <a:prstClr val="black"/>
                </a:solidFill>
                <a:latin typeface="Franklin Gothic Book"/>
                <a:cs typeface="Franklin Gothic Book"/>
              </a:rPr>
              <a:t>Requisition</a:t>
            </a:r>
            <a:r>
              <a:rPr sz="1200" spc="-25" dirty="0">
                <a:solidFill>
                  <a:prstClr val="black"/>
                </a:solidFill>
                <a:latin typeface="Franklin Gothic Book"/>
                <a:cs typeface="Franklin Gothic Book"/>
              </a:rPr>
              <a:t> </a:t>
            </a:r>
            <a:r>
              <a:rPr sz="1200" spc="-5" dirty="0">
                <a:solidFill>
                  <a:prstClr val="black"/>
                </a:solidFill>
                <a:latin typeface="Franklin Gothic Book"/>
                <a:cs typeface="Franklin Gothic Book"/>
              </a:rPr>
              <a:t>Information</a:t>
            </a:r>
            <a:r>
              <a:rPr sz="1200" spc="-10" dirty="0">
                <a:solidFill>
                  <a:prstClr val="black"/>
                </a:solidFill>
                <a:latin typeface="Franklin Gothic Book"/>
                <a:cs typeface="Franklin Gothic Book"/>
              </a:rPr>
              <a:t> </a:t>
            </a:r>
            <a:endParaRPr sz="1200" dirty="0">
              <a:solidFill>
                <a:prstClr val="black"/>
              </a:solidFill>
              <a:latin typeface="Franklin Gothic Book"/>
              <a:cs typeface="Franklin Gothic Book"/>
            </a:endParaRPr>
          </a:p>
          <a:p>
            <a:pPr marL="243204" indent="-231140" defTabSz="914400">
              <a:spcBef>
                <a:spcPts val="1200"/>
              </a:spcBef>
              <a:buClr>
                <a:srgbClr val="205588"/>
              </a:buClr>
              <a:buFont typeface="Wingdings"/>
              <a:buChar char=""/>
              <a:tabLst>
                <a:tab pos="243204" algn="l"/>
                <a:tab pos="243840" algn="l"/>
              </a:tabLst>
            </a:pPr>
            <a:r>
              <a:rPr sz="1200" spc="-5" dirty="0">
                <a:solidFill>
                  <a:prstClr val="black"/>
                </a:solidFill>
                <a:latin typeface="Franklin Gothic Book"/>
                <a:cs typeface="Franklin Gothic Book"/>
              </a:rPr>
              <a:t>Section</a:t>
            </a:r>
            <a:r>
              <a:rPr sz="1200" spc="-10" dirty="0">
                <a:solidFill>
                  <a:prstClr val="black"/>
                </a:solidFill>
                <a:latin typeface="Franklin Gothic Book"/>
                <a:cs typeface="Franklin Gothic Book"/>
              </a:rPr>
              <a:t> </a:t>
            </a:r>
            <a:r>
              <a:rPr sz="1200" spc="-5" dirty="0">
                <a:solidFill>
                  <a:prstClr val="black"/>
                </a:solidFill>
                <a:latin typeface="Franklin Gothic Book"/>
                <a:cs typeface="Franklin Gothic Book"/>
              </a:rPr>
              <a:t>2a</a:t>
            </a:r>
            <a:r>
              <a:rPr sz="1200" spc="-10" dirty="0">
                <a:solidFill>
                  <a:prstClr val="black"/>
                </a:solidFill>
                <a:latin typeface="Franklin Gothic Book"/>
                <a:cs typeface="Franklin Gothic Book"/>
              </a:rPr>
              <a:t> </a:t>
            </a:r>
            <a:r>
              <a:rPr sz="1200" dirty="0">
                <a:solidFill>
                  <a:prstClr val="black"/>
                </a:solidFill>
                <a:latin typeface="Franklin Gothic Book"/>
                <a:cs typeface="Franklin Gothic Book"/>
              </a:rPr>
              <a:t>–</a:t>
            </a:r>
            <a:r>
              <a:rPr sz="1200" spc="-5" dirty="0">
                <a:solidFill>
                  <a:prstClr val="black"/>
                </a:solidFill>
                <a:latin typeface="Franklin Gothic Book"/>
                <a:cs typeface="Franklin Gothic Book"/>
              </a:rPr>
              <a:t> </a:t>
            </a:r>
            <a:r>
              <a:rPr sz="1200" spc="-25" dirty="0">
                <a:solidFill>
                  <a:prstClr val="black"/>
                </a:solidFill>
                <a:latin typeface="Franklin Gothic Book"/>
                <a:cs typeface="Franklin Gothic Book"/>
              </a:rPr>
              <a:t>Yes,</a:t>
            </a:r>
            <a:r>
              <a:rPr sz="1200" spc="-5" dirty="0">
                <a:solidFill>
                  <a:prstClr val="black"/>
                </a:solidFill>
                <a:latin typeface="Franklin Gothic Book"/>
                <a:cs typeface="Franklin Gothic Book"/>
              </a:rPr>
              <a:t> </a:t>
            </a:r>
            <a:r>
              <a:rPr sz="1200" dirty="0">
                <a:solidFill>
                  <a:prstClr val="black"/>
                </a:solidFill>
                <a:latin typeface="Franklin Gothic Book"/>
                <a:cs typeface="Franklin Gothic Book"/>
              </a:rPr>
              <a:t>I</a:t>
            </a:r>
            <a:r>
              <a:rPr sz="1200" spc="-10" dirty="0">
                <a:solidFill>
                  <a:prstClr val="black"/>
                </a:solidFill>
                <a:latin typeface="Franklin Gothic Book"/>
                <a:cs typeface="Franklin Gothic Book"/>
              </a:rPr>
              <a:t> </a:t>
            </a:r>
            <a:r>
              <a:rPr sz="1200" spc="-5" dirty="0">
                <a:solidFill>
                  <a:prstClr val="black"/>
                </a:solidFill>
                <a:latin typeface="Franklin Gothic Book"/>
                <a:cs typeface="Franklin Gothic Book"/>
              </a:rPr>
              <a:t>will</a:t>
            </a:r>
            <a:r>
              <a:rPr sz="1200" spc="-10" dirty="0">
                <a:solidFill>
                  <a:prstClr val="black"/>
                </a:solidFill>
                <a:latin typeface="Franklin Gothic Book"/>
                <a:cs typeface="Franklin Gothic Book"/>
              </a:rPr>
              <a:t> </a:t>
            </a:r>
            <a:r>
              <a:rPr sz="1200" spc="-5" dirty="0">
                <a:solidFill>
                  <a:prstClr val="black"/>
                </a:solidFill>
                <a:latin typeface="Franklin Gothic Book"/>
                <a:cs typeface="Franklin Gothic Book"/>
              </a:rPr>
              <a:t>be</a:t>
            </a:r>
            <a:r>
              <a:rPr sz="1200" spc="5" dirty="0">
                <a:solidFill>
                  <a:prstClr val="black"/>
                </a:solidFill>
                <a:latin typeface="Franklin Gothic Book"/>
                <a:cs typeface="Franklin Gothic Book"/>
              </a:rPr>
              <a:t> </a:t>
            </a:r>
            <a:r>
              <a:rPr sz="1200" dirty="0">
                <a:solidFill>
                  <a:prstClr val="black"/>
                </a:solidFill>
                <a:latin typeface="Franklin Gothic Book"/>
                <a:cs typeface="Franklin Gothic Book"/>
              </a:rPr>
              <a:t>subcontracting</a:t>
            </a:r>
            <a:r>
              <a:rPr sz="1200" spc="-20" dirty="0">
                <a:solidFill>
                  <a:prstClr val="black"/>
                </a:solidFill>
                <a:latin typeface="Franklin Gothic Book"/>
                <a:cs typeface="Franklin Gothic Book"/>
              </a:rPr>
              <a:t> </a:t>
            </a:r>
            <a:r>
              <a:rPr sz="1200" dirty="0">
                <a:solidFill>
                  <a:prstClr val="black"/>
                </a:solidFill>
                <a:latin typeface="Franklin Gothic Book"/>
                <a:cs typeface="Franklin Gothic Book"/>
              </a:rPr>
              <a:t>portions</a:t>
            </a:r>
            <a:r>
              <a:rPr sz="1200" spc="-20" dirty="0">
                <a:solidFill>
                  <a:prstClr val="black"/>
                </a:solidFill>
                <a:latin typeface="Franklin Gothic Book"/>
                <a:cs typeface="Franklin Gothic Book"/>
              </a:rPr>
              <a:t> </a:t>
            </a:r>
            <a:r>
              <a:rPr sz="1200" dirty="0">
                <a:solidFill>
                  <a:prstClr val="black"/>
                </a:solidFill>
                <a:latin typeface="Franklin Gothic Book"/>
                <a:cs typeface="Franklin Gothic Book"/>
              </a:rPr>
              <a:t>of the</a:t>
            </a:r>
            <a:r>
              <a:rPr sz="1200" spc="-5" dirty="0">
                <a:solidFill>
                  <a:prstClr val="black"/>
                </a:solidFill>
                <a:latin typeface="Franklin Gothic Book"/>
                <a:cs typeface="Franklin Gothic Book"/>
              </a:rPr>
              <a:t> </a:t>
            </a:r>
            <a:r>
              <a:rPr sz="1200" dirty="0">
                <a:solidFill>
                  <a:prstClr val="black"/>
                </a:solidFill>
                <a:latin typeface="Franklin Gothic Book"/>
                <a:cs typeface="Franklin Gothic Book"/>
              </a:rPr>
              <a:t>contract</a:t>
            </a:r>
          </a:p>
          <a:p>
            <a:pPr marL="243204" marR="5080" indent="-231140" defTabSz="914400">
              <a:spcBef>
                <a:spcPts val="1200"/>
              </a:spcBef>
              <a:buClr>
                <a:srgbClr val="205588"/>
              </a:buClr>
              <a:buFont typeface="Wingdings"/>
              <a:buChar char=""/>
              <a:tabLst>
                <a:tab pos="243204" algn="l"/>
                <a:tab pos="243840" algn="l"/>
              </a:tabLst>
            </a:pPr>
            <a:r>
              <a:rPr sz="1200" spc="-5" dirty="0">
                <a:solidFill>
                  <a:prstClr val="black"/>
                </a:solidFill>
                <a:latin typeface="Franklin Gothic Book"/>
                <a:cs typeface="Franklin Gothic Book"/>
              </a:rPr>
              <a:t>Section 2b </a:t>
            </a:r>
            <a:r>
              <a:rPr sz="1200" dirty="0">
                <a:solidFill>
                  <a:prstClr val="black"/>
                </a:solidFill>
                <a:latin typeface="Franklin Gothic Book"/>
                <a:cs typeface="Franklin Gothic Book"/>
              </a:rPr>
              <a:t>– </a:t>
            </a:r>
            <a:r>
              <a:rPr sz="1200" spc="-5" dirty="0">
                <a:solidFill>
                  <a:prstClr val="black"/>
                </a:solidFill>
                <a:latin typeface="Franklin Gothic Book"/>
                <a:cs typeface="Franklin Gothic Book"/>
              </a:rPr>
              <a:t>List </a:t>
            </a:r>
            <a:r>
              <a:rPr sz="1200" dirty="0">
                <a:solidFill>
                  <a:prstClr val="black"/>
                </a:solidFill>
                <a:latin typeface="Franklin Gothic Book"/>
                <a:cs typeface="Franklin Gothic Book"/>
              </a:rPr>
              <a:t>all the portions of </a:t>
            </a:r>
            <a:r>
              <a:rPr sz="1200" spc="-5" dirty="0">
                <a:solidFill>
                  <a:prstClr val="black"/>
                </a:solidFill>
                <a:latin typeface="Franklin Gothic Book"/>
                <a:cs typeface="Franklin Gothic Book"/>
              </a:rPr>
              <a:t>work </a:t>
            </a:r>
            <a:r>
              <a:rPr sz="1200" spc="-10" dirty="0">
                <a:solidFill>
                  <a:prstClr val="black"/>
                </a:solidFill>
                <a:latin typeface="Franklin Gothic Book"/>
                <a:cs typeface="Franklin Gothic Book"/>
              </a:rPr>
              <a:t>you </a:t>
            </a:r>
            <a:r>
              <a:rPr sz="1200" spc="-5" dirty="0">
                <a:solidFill>
                  <a:prstClr val="black"/>
                </a:solidFill>
                <a:latin typeface="Franklin Gothic Book"/>
                <a:cs typeface="Franklin Gothic Book"/>
              </a:rPr>
              <a:t>will </a:t>
            </a:r>
            <a:r>
              <a:rPr sz="1200" dirty="0">
                <a:solidFill>
                  <a:prstClr val="black"/>
                </a:solidFill>
                <a:latin typeface="Franklin Gothic Book"/>
                <a:cs typeface="Franklin Gothic Book"/>
              </a:rPr>
              <a:t>subcontract, and </a:t>
            </a:r>
            <a:r>
              <a:rPr sz="1200" spc="-10" dirty="0">
                <a:solidFill>
                  <a:prstClr val="black"/>
                </a:solidFill>
                <a:latin typeface="Franklin Gothic Book"/>
                <a:cs typeface="Franklin Gothic Book"/>
              </a:rPr>
              <a:t>indicate </a:t>
            </a:r>
            <a:r>
              <a:rPr sz="1200" dirty="0">
                <a:solidFill>
                  <a:prstClr val="black"/>
                </a:solidFill>
                <a:latin typeface="Franklin Gothic Book"/>
                <a:cs typeface="Franklin Gothic Book"/>
              </a:rPr>
              <a:t>the </a:t>
            </a:r>
            <a:r>
              <a:rPr sz="1200" spc="-5" dirty="0">
                <a:solidFill>
                  <a:prstClr val="black"/>
                </a:solidFill>
                <a:latin typeface="Franklin Gothic Book"/>
                <a:cs typeface="Franklin Gothic Book"/>
              </a:rPr>
              <a:t>percentage </a:t>
            </a:r>
            <a:r>
              <a:rPr sz="1200" dirty="0">
                <a:solidFill>
                  <a:prstClr val="black"/>
                </a:solidFill>
                <a:latin typeface="Franklin Gothic Book"/>
                <a:cs typeface="Franklin Gothic Book"/>
              </a:rPr>
              <a:t>of the </a:t>
            </a:r>
            <a:r>
              <a:rPr sz="1200" spc="-385" dirty="0">
                <a:solidFill>
                  <a:prstClr val="black"/>
                </a:solidFill>
                <a:latin typeface="Franklin Gothic Book"/>
                <a:cs typeface="Franklin Gothic Book"/>
              </a:rPr>
              <a:t> </a:t>
            </a:r>
            <a:r>
              <a:rPr sz="1200" dirty="0">
                <a:solidFill>
                  <a:prstClr val="black"/>
                </a:solidFill>
                <a:latin typeface="Franklin Gothic Book"/>
                <a:cs typeface="Franklin Gothic Book"/>
              </a:rPr>
              <a:t>contract</a:t>
            </a:r>
            <a:r>
              <a:rPr sz="1200" spc="-5" dirty="0">
                <a:solidFill>
                  <a:prstClr val="black"/>
                </a:solidFill>
                <a:latin typeface="Franklin Gothic Book"/>
                <a:cs typeface="Franklin Gothic Book"/>
              </a:rPr>
              <a:t> </a:t>
            </a:r>
            <a:r>
              <a:rPr sz="1200" spc="-10" dirty="0">
                <a:solidFill>
                  <a:prstClr val="black"/>
                </a:solidFill>
                <a:latin typeface="Franklin Gothic Book"/>
                <a:cs typeface="Franklin Gothic Book"/>
              </a:rPr>
              <a:t>you</a:t>
            </a:r>
            <a:r>
              <a:rPr sz="1200" spc="-5" dirty="0">
                <a:solidFill>
                  <a:prstClr val="black"/>
                </a:solidFill>
                <a:latin typeface="Franklin Gothic Book"/>
                <a:cs typeface="Franklin Gothic Book"/>
              </a:rPr>
              <a:t> </a:t>
            </a:r>
            <a:r>
              <a:rPr sz="1200" spc="-10" dirty="0">
                <a:solidFill>
                  <a:prstClr val="black"/>
                </a:solidFill>
                <a:latin typeface="Franklin Gothic Book"/>
                <a:cs typeface="Franklin Gothic Book"/>
              </a:rPr>
              <a:t>expect</a:t>
            </a:r>
            <a:r>
              <a:rPr sz="1200" spc="-5" dirty="0">
                <a:solidFill>
                  <a:prstClr val="black"/>
                </a:solidFill>
                <a:latin typeface="Franklin Gothic Book"/>
                <a:cs typeface="Franklin Gothic Book"/>
              </a:rPr>
              <a:t> </a:t>
            </a:r>
            <a:r>
              <a:rPr sz="1200" spc="-15" dirty="0">
                <a:solidFill>
                  <a:prstClr val="black"/>
                </a:solidFill>
                <a:latin typeface="Franklin Gothic Book"/>
                <a:cs typeface="Franklin Gothic Book"/>
              </a:rPr>
              <a:t>to</a:t>
            </a:r>
            <a:r>
              <a:rPr sz="1200" dirty="0">
                <a:solidFill>
                  <a:prstClr val="black"/>
                </a:solidFill>
                <a:latin typeface="Franklin Gothic Book"/>
                <a:cs typeface="Franklin Gothic Book"/>
              </a:rPr>
              <a:t> </a:t>
            </a:r>
            <a:r>
              <a:rPr sz="1200" spc="-15" dirty="0">
                <a:solidFill>
                  <a:prstClr val="black"/>
                </a:solidFill>
                <a:latin typeface="Franklin Gothic Book"/>
                <a:cs typeface="Franklin Gothic Book"/>
              </a:rPr>
              <a:t>award</a:t>
            </a:r>
            <a:r>
              <a:rPr sz="1200" spc="-5" dirty="0">
                <a:solidFill>
                  <a:prstClr val="black"/>
                </a:solidFill>
                <a:latin typeface="Franklin Gothic Book"/>
                <a:cs typeface="Franklin Gothic Book"/>
              </a:rPr>
              <a:t> </a:t>
            </a:r>
            <a:r>
              <a:rPr sz="1200" spc="-15" dirty="0">
                <a:solidFill>
                  <a:prstClr val="black"/>
                </a:solidFill>
                <a:latin typeface="Franklin Gothic Book"/>
                <a:cs typeface="Franklin Gothic Book"/>
              </a:rPr>
              <a:t>to</a:t>
            </a:r>
            <a:r>
              <a:rPr sz="1200" dirty="0">
                <a:solidFill>
                  <a:prstClr val="black"/>
                </a:solidFill>
                <a:latin typeface="Franklin Gothic Book"/>
                <a:cs typeface="Franklin Gothic Book"/>
              </a:rPr>
              <a:t> HUB </a:t>
            </a:r>
            <a:r>
              <a:rPr sz="1200" spc="-5" dirty="0">
                <a:solidFill>
                  <a:prstClr val="black"/>
                </a:solidFill>
                <a:latin typeface="Franklin Gothic Book"/>
                <a:cs typeface="Franklin Gothic Book"/>
              </a:rPr>
              <a:t>vendors</a:t>
            </a:r>
            <a:r>
              <a:rPr lang="en-US" sz="1200" spc="-25" dirty="0">
                <a:solidFill>
                  <a:prstClr val="black"/>
                </a:solidFill>
                <a:latin typeface="Franklin Gothic Book"/>
                <a:cs typeface="Franklin Gothic Book"/>
              </a:rPr>
              <a:t> (</a:t>
            </a:r>
            <a:r>
              <a:rPr sz="1200" dirty="0">
                <a:solidFill>
                  <a:prstClr val="black"/>
                </a:solidFill>
                <a:latin typeface="Franklin Gothic Book"/>
                <a:cs typeface="Franklin Gothic Book"/>
              </a:rPr>
              <a:t>continuation</a:t>
            </a:r>
            <a:r>
              <a:rPr sz="1200" spc="-25" dirty="0">
                <a:solidFill>
                  <a:prstClr val="black"/>
                </a:solidFill>
                <a:latin typeface="Franklin Gothic Book"/>
                <a:cs typeface="Franklin Gothic Book"/>
              </a:rPr>
              <a:t> </a:t>
            </a:r>
            <a:r>
              <a:rPr sz="1200" spc="-5" dirty="0">
                <a:solidFill>
                  <a:prstClr val="black"/>
                </a:solidFill>
                <a:latin typeface="Franklin Gothic Book"/>
                <a:cs typeface="Franklin Gothic Book"/>
              </a:rPr>
              <a:t>sheet</a:t>
            </a:r>
            <a:r>
              <a:rPr sz="1200" dirty="0">
                <a:solidFill>
                  <a:prstClr val="black"/>
                </a:solidFill>
                <a:latin typeface="Franklin Gothic Book"/>
                <a:cs typeface="Franklin Gothic Book"/>
              </a:rPr>
              <a:t> as</a:t>
            </a:r>
            <a:r>
              <a:rPr sz="1200" spc="-5" dirty="0">
                <a:solidFill>
                  <a:prstClr val="black"/>
                </a:solidFill>
                <a:latin typeface="Franklin Gothic Book"/>
                <a:cs typeface="Franklin Gothic Book"/>
              </a:rPr>
              <a:t> needed);</a:t>
            </a:r>
            <a:endParaRPr sz="1200" dirty="0">
              <a:solidFill>
                <a:prstClr val="black"/>
              </a:solidFill>
              <a:latin typeface="Franklin Gothic Book"/>
              <a:cs typeface="Franklin Gothic Book"/>
            </a:endParaRPr>
          </a:p>
          <a:p>
            <a:pPr marL="243204" marR="30480" indent="-231140" defTabSz="914400">
              <a:spcBef>
                <a:spcPts val="1200"/>
              </a:spcBef>
              <a:buClr>
                <a:srgbClr val="205588"/>
              </a:buClr>
              <a:buFont typeface="Wingdings"/>
              <a:buChar char=""/>
              <a:tabLst>
                <a:tab pos="243204" algn="l"/>
                <a:tab pos="243840" algn="l"/>
              </a:tabLst>
            </a:pPr>
            <a:r>
              <a:rPr sz="1200" spc="-5" dirty="0">
                <a:solidFill>
                  <a:prstClr val="black"/>
                </a:solidFill>
                <a:latin typeface="Franklin Gothic Book"/>
                <a:cs typeface="Franklin Gothic Book"/>
              </a:rPr>
              <a:t>Section 2c </a:t>
            </a:r>
            <a:r>
              <a:rPr sz="1200" dirty="0">
                <a:solidFill>
                  <a:prstClr val="black"/>
                </a:solidFill>
                <a:latin typeface="Franklin Gothic Book"/>
                <a:cs typeface="Franklin Gothic Book"/>
              </a:rPr>
              <a:t>– </a:t>
            </a:r>
            <a:r>
              <a:rPr sz="1200" spc="-5" dirty="0">
                <a:solidFill>
                  <a:prstClr val="black"/>
                </a:solidFill>
                <a:latin typeface="Franklin Gothic Book"/>
                <a:cs typeface="Franklin Gothic Book"/>
              </a:rPr>
              <a:t>No, </a:t>
            </a:r>
            <a:r>
              <a:rPr sz="1200" dirty="0">
                <a:solidFill>
                  <a:prstClr val="black"/>
                </a:solidFill>
                <a:latin typeface="Franklin Gothic Book"/>
                <a:cs typeface="Franklin Gothic Book"/>
              </a:rPr>
              <a:t>I will </a:t>
            </a:r>
            <a:r>
              <a:rPr sz="1200" u="sng" spc="-5" dirty="0">
                <a:solidFill>
                  <a:prstClr val="black"/>
                </a:solidFill>
                <a:uFill>
                  <a:solidFill>
                    <a:srgbClr val="000000"/>
                  </a:solidFill>
                </a:uFill>
                <a:latin typeface="Franklin Gothic Book"/>
                <a:cs typeface="Franklin Gothic Book"/>
              </a:rPr>
              <a:t>not be using </a:t>
            </a:r>
            <a:r>
              <a:rPr sz="1200" u="sng" dirty="0">
                <a:solidFill>
                  <a:prstClr val="black"/>
                </a:solidFill>
                <a:uFill>
                  <a:solidFill>
                    <a:srgbClr val="000000"/>
                  </a:solidFill>
                </a:uFill>
                <a:latin typeface="Franklin Gothic Book"/>
                <a:cs typeface="Franklin Gothic Book"/>
              </a:rPr>
              <a:t>only </a:t>
            </a:r>
            <a:r>
              <a:rPr sz="1200" u="sng" spc="-25" dirty="0">
                <a:solidFill>
                  <a:prstClr val="black"/>
                </a:solidFill>
                <a:uFill>
                  <a:solidFill>
                    <a:srgbClr val="000000"/>
                  </a:solidFill>
                </a:uFill>
                <a:latin typeface="Franklin Gothic Book"/>
                <a:cs typeface="Franklin Gothic Book"/>
              </a:rPr>
              <a:t>Texas </a:t>
            </a:r>
            <a:r>
              <a:rPr sz="1200" u="sng" dirty="0">
                <a:solidFill>
                  <a:prstClr val="black"/>
                </a:solidFill>
                <a:uFill>
                  <a:solidFill>
                    <a:srgbClr val="000000"/>
                  </a:solidFill>
                </a:uFill>
                <a:latin typeface="Franklin Gothic Book"/>
                <a:cs typeface="Franklin Gothic Book"/>
              </a:rPr>
              <a:t>certified HUBs</a:t>
            </a:r>
            <a:r>
              <a:rPr sz="1200" dirty="0">
                <a:solidFill>
                  <a:prstClr val="black"/>
                </a:solidFill>
                <a:latin typeface="Franklin Gothic Book"/>
                <a:cs typeface="Franklin Gothic Book"/>
              </a:rPr>
              <a:t> </a:t>
            </a:r>
            <a:r>
              <a:rPr sz="1200" spc="-15" dirty="0">
                <a:solidFill>
                  <a:prstClr val="black"/>
                </a:solidFill>
                <a:latin typeface="Franklin Gothic Book"/>
                <a:cs typeface="Franklin Gothic Book"/>
              </a:rPr>
              <a:t>to </a:t>
            </a:r>
            <a:r>
              <a:rPr sz="1200" dirty="0">
                <a:solidFill>
                  <a:prstClr val="black"/>
                </a:solidFill>
                <a:latin typeface="Franklin Gothic Book"/>
                <a:cs typeface="Franklin Gothic Book"/>
              </a:rPr>
              <a:t>perform all of the subcontracting </a:t>
            </a:r>
            <a:r>
              <a:rPr sz="1200" spc="-385" dirty="0">
                <a:solidFill>
                  <a:prstClr val="black"/>
                </a:solidFill>
                <a:latin typeface="Franklin Gothic Book"/>
                <a:cs typeface="Franklin Gothic Book"/>
              </a:rPr>
              <a:t> </a:t>
            </a:r>
            <a:r>
              <a:rPr sz="1200" dirty="0">
                <a:solidFill>
                  <a:prstClr val="black"/>
                </a:solidFill>
                <a:latin typeface="Franklin Gothic Book"/>
                <a:cs typeface="Franklin Gothic Book"/>
              </a:rPr>
              <a:t>opportunities</a:t>
            </a:r>
            <a:r>
              <a:rPr sz="1200" spc="-25" dirty="0">
                <a:solidFill>
                  <a:prstClr val="black"/>
                </a:solidFill>
                <a:latin typeface="Franklin Gothic Book"/>
                <a:cs typeface="Franklin Gothic Book"/>
              </a:rPr>
              <a:t> </a:t>
            </a:r>
            <a:r>
              <a:rPr sz="1200" spc="-10" dirty="0">
                <a:solidFill>
                  <a:prstClr val="black"/>
                </a:solidFill>
                <a:latin typeface="Franklin Gothic Book"/>
                <a:cs typeface="Franklin Gothic Book"/>
              </a:rPr>
              <a:t>listed</a:t>
            </a:r>
            <a:r>
              <a:rPr sz="1200" spc="-20" dirty="0">
                <a:solidFill>
                  <a:prstClr val="black"/>
                </a:solidFill>
                <a:latin typeface="Franklin Gothic Book"/>
                <a:cs typeface="Franklin Gothic Book"/>
              </a:rPr>
              <a:t> </a:t>
            </a:r>
            <a:r>
              <a:rPr sz="1200" spc="-5" dirty="0">
                <a:solidFill>
                  <a:prstClr val="black"/>
                </a:solidFill>
                <a:latin typeface="Franklin Gothic Book"/>
                <a:cs typeface="Franklin Gothic Book"/>
              </a:rPr>
              <a:t>Section</a:t>
            </a:r>
            <a:r>
              <a:rPr sz="1200" spc="-10" dirty="0">
                <a:solidFill>
                  <a:prstClr val="black"/>
                </a:solidFill>
                <a:latin typeface="Franklin Gothic Book"/>
                <a:cs typeface="Franklin Gothic Book"/>
              </a:rPr>
              <a:t> </a:t>
            </a:r>
            <a:r>
              <a:rPr sz="1200" spc="-5" dirty="0">
                <a:solidFill>
                  <a:prstClr val="black"/>
                </a:solidFill>
                <a:latin typeface="Franklin Gothic Book"/>
                <a:cs typeface="Franklin Gothic Book"/>
              </a:rPr>
              <a:t>2d</a:t>
            </a:r>
            <a:r>
              <a:rPr sz="1200" spc="-10" dirty="0">
                <a:solidFill>
                  <a:prstClr val="black"/>
                </a:solidFill>
                <a:latin typeface="Franklin Gothic Book"/>
                <a:cs typeface="Franklin Gothic Book"/>
              </a:rPr>
              <a:t> </a:t>
            </a:r>
            <a:r>
              <a:rPr sz="1200" dirty="0">
                <a:solidFill>
                  <a:prstClr val="black"/>
                </a:solidFill>
                <a:latin typeface="Franklin Gothic Book"/>
                <a:cs typeface="Franklin Gothic Book"/>
              </a:rPr>
              <a:t>–</a:t>
            </a:r>
            <a:r>
              <a:rPr sz="1200" spc="-5" dirty="0">
                <a:solidFill>
                  <a:prstClr val="black"/>
                </a:solidFill>
                <a:latin typeface="Franklin Gothic Book"/>
                <a:cs typeface="Franklin Gothic Book"/>
              </a:rPr>
              <a:t> No, </a:t>
            </a:r>
            <a:r>
              <a:rPr sz="1200" dirty="0">
                <a:solidFill>
                  <a:prstClr val="black"/>
                </a:solidFill>
                <a:latin typeface="Franklin Gothic Book"/>
                <a:cs typeface="Franklin Gothic Book"/>
              </a:rPr>
              <a:t>the </a:t>
            </a:r>
            <a:r>
              <a:rPr sz="1200" spc="-5" dirty="0">
                <a:solidFill>
                  <a:prstClr val="black"/>
                </a:solidFill>
                <a:latin typeface="Franklin Gothic Book"/>
                <a:cs typeface="Franklin Gothic Book"/>
              </a:rPr>
              <a:t>aggregate</a:t>
            </a:r>
            <a:r>
              <a:rPr sz="1200" spc="15" dirty="0">
                <a:solidFill>
                  <a:prstClr val="black"/>
                </a:solidFill>
                <a:latin typeface="Franklin Gothic Book"/>
                <a:cs typeface="Franklin Gothic Book"/>
              </a:rPr>
              <a:t> </a:t>
            </a:r>
            <a:r>
              <a:rPr sz="1200" spc="-10" dirty="0">
                <a:solidFill>
                  <a:prstClr val="black"/>
                </a:solidFill>
                <a:latin typeface="Franklin Gothic Book"/>
                <a:cs typeface="Franklin Gothic Book"/>
              </a:rPr>
              <a:t>expected</a:t>
            </a:r>
            <a:r>
              <a:rPr sz="1200" spc="5" dirty="0">
                <a:solidFill>
                  <a:prstClr val="black"/>
                </a:solidFill>
                <a:latin typeface="Franklin Gothic Book"/>
                <a:cs typeface="Franklin Gothic Book"/>
              </a:rPr>
              <a:t> </a:t>
            </a:r>
            <a:r>
              <a:rPr sz="1200" spc="-5" dirty="0">
                <a:solidFill>
                  <a:prstClr val="black"/>
                </a:solidFill>
                <a:latin typeface="Franklin Gothic Book"/>
                <a:cs typeface="Franklin Gothic Book"/>
              </a:rPr>
              <a:t>percentage </a:t>
            </a:r>
            <a:r>
              <a:rPr sz="1200" dirty="0">
                <a:solidFill>
                  <a:prstClr val="black"/>
                </a:solidFill>
                <a:latin typeface="Franklin Gothic Book"/>
                <a:cs typeface="Franklin Gothic Book"/>
              </a:rPr>
              <a:t>of the</a:t>
            </a:r>
            <a:r>
              <a:rPr sz="1200" spc="-5" dirty="0">
                <a:solidFill>
                  <a:prstClr val="black"/>
                </a:solidFill>
                <a:latin typeface="Franklin Gothic Book"/>
                <a:cs typeface="Franklin Gothic Book"/>
              </a:rPr>
              <a:t> </a:t>
            </a:r>
            <a:r>
              <a:rPr sz="1200" dirty="0">
                <a:solidFill>
                  <a:prstClr val="black"/>
                </a:solidFill>
                <a:latin typeface="Franklin Gothic Book"/>
                <a:cs typeface="Franklin Gothic Book"/>
              </a:rPr>
              <a:t>contract</a:t>
            </a:r>
            <a:r>
              <a:rPr sz="1200" spc="-5" dirty="0">
                <a:solidFill>
                  <a:prstClr val="black"/>
                </a:solidFill>
                <a:latin typeface="Franklin Gothic Book"/>
                <a:cs typeface="Franklin Gothic Book"/>
              </a:rPr>
              <a:t> </a:t>
            </a:r>
            <a:r>
              <a:rPr sz="1200" spc="-10" dirty="0">
                <a:solidFill>
                  <a:prstClr val="black"/>
                </a:solidFill>
                <a:latin typeface="Franklin Gothic Book"/>
                <a:cs typeface="Franklin Gothic Book"/>
              </a:rPr>
              <a:t>you</a:t>
            </a:r>
            <a:r>
              <a:rPr sz="1200" spc="-5" dirty="0">
                <a:solidFill>
                  <a:prstClr val="black"/>
                </a:solidFill>
                <a:latin typeface="Franklin Gothic Book"/>
                <a:cs typeface="Franklin Gothic Book"/>
              </a:rPr>
              <a:t> will </a:t>
            </a:r>
            <a:r>
              <a:rPr sz="1200" dirty="0">
                <a:solidFill>
                  <a:prstClr val="black"/>
                </a:solidFill>
                <a:latin typeface="Franklin Gothic Book"/>
                <a:cs typeface="Franklin Gothic Book"/>
              </a:rPr>
              <a:t>subcontract </a:t>
            </a:r>
            <a:r>
              <a:rPr sz="1200" spc="-5" dirty="0">
                <a:solidFill>
                  <a:prstClr val="black"/>
                </a:solidFill>
                <a:latin typeface="Franklin Gothic Book"/>
                <a:cs typeface="Franklin Gothic Book"/>
              </a:rPr>
              <a:t>with </a:t>
            </a:r>
            <a:r>
              <a:rPr sz="1200" spc="-385" dirty="0">
                <a:solidFill>
                  <a:prstClr val="black"/>
                </a:solidFill>
                <a:latin typeface="Franklin Gothic Book"/>
                <a:cs typeface="Franklin Gothic Book"/>
              </a:rPr>
              <a:t> </a:t>
            </a:r>
            <a:r>
              <a:rPr sz="1200" spc="-25" dirty="0">
                <a:solidFill>
                  <a:prstClr val="black"/>
                </a:solidFill>
                <a:latin typeface="Franklin Gothic Book"/>
                <a:cs typeface="Franklin Gothic Book"/>
              </a:rPr>
              <a:t>Texas</a:t>
            </a:r>
            <a:r>
              <a:rPr sz="1200" spc="-5" dirty="0">
                <a:solidFill>
                  <a:prstClr val="black"/>
                </a:solidFill>
                <a:latin typeface="Franklin Gothic Book"/>
                <a:cs typeface="Franklin Gothic Book"/>
              </a:rPr>
              <a:t> </a:t>
            </a:r>
            <a:r>
              <a:rPr sz="1200" dirty="0">
                <a:solidFill>
                  <a:prstClr val="black"/>
                </a:solidFill>
                <a:latin typeface="Franklin Gothic Book"/>
                <a:cs typeface="Franklin Gothic Book"/>
              </a:rPr>
              <a:t>certified</a:t>
            </a:r>
            <a:r>
              <a:rPr sz="1200" spc="-15" dirty="0">
                <a:solidFill>
                  <a:prstClr val="black"/>
                </a:solidFill>
                <a:latin typeface="Franklin Gothic Book"/>
                <a:cs typeface="Franklin Gothic Book"/>
              </a:rPr>
              <a:t> </a:t>
            </a:r>
            <a:r>
              <a:rPr sz="1200" dirty="0">
                <a:solidFill>
                  <a:prstClr val="black"/>
                </a:solidFill>
                <a:latin typeface="Franklin Gothic Book"/>
                <a:cs typeface="Franklin Gothic Book"/>
              </a:rPr>
              <a:t>HUBs,</a:t>
            </a:r>
            <a:r>
              <a:rPr sz="1200" spc="-20" dirty="0">
                <a:solidFill>
                  <a:prstClr val="black"/>
                </a:solidFill>
                <a:latin typeface="Franklin Gothic Book"/>
                <a:cs typeface="Franklin Gothic Book"/>
              </a:rPr>
              <a:t> </a:t>
            </a:r>
            <a:r>
              <a:rPr sz="1200" spc="-5" dirty="0">
                <a:solidFill>
                  <a:prstClr val="black"/>
                </a:solidFill>
                <a:latin typeface="Franklin Gothic Book"/>
                <a:cs typeface="Franklin Gothic Book"/>
              </a:rPr>
              <a:t>which</a:t>
            </a:r>
            <a:r>
              <a:rPr sz="1200" spc="5" dirty="0">
                <a:solidFill>
                  <a:prstClr val="black"/>
                </a:solidFill>
                <a:latin typeface="Franklin Gothic Book"/>
                <a:cs typeface="Franklin Gothic Book"/>
              </a:rPr>
              <a:t> </a:t>
            </a:r>
            <a:r>
              <a:rPr sz="1200" spc="-10" dirty="0">
                <a:solidFill>
                  <a:prstClr val="black"/>
                </a:solidFill>
                <a:latin typeface="Franklin Gothic Book"/>
                <a:cs typeface="Franklin Gothic Book"/>
              </a:rPr>
              <a:t>you</a:t>
            </a:r>
            <a:r>
              <a:rPr sz="1200" dirty="0">
                <a:solidFill>
                  <a:prstClr val="black"/>
                </a:solidFill>
                <a:latin typeface="Franklin Gothic Book"/>
                <a:cs typeface="Franklin Gothic Book"/>
              </a:rPr>
              <a:t> </a:t>
            </a:r>
            <a:r>
              <a:rPr sz="1200" spc="-20" dirty="0">
                <a:solidFill>
                  <a:prstClr val="black"/>
                </a:solidFill>
                <a:latin typeface="Franklin Gothic Book"/>
                <a:cs typeface="Franklin Gothic Book"/>
              </a:rPr>
              <a:t>have</a:t>
            </a:r>
            <a:r>
              <a:rPr sz="1200" spc="5" dirty="0">
                <a:solidFill>
                  <a:prstClr val="black"/>
                </a:solidFill>
                <a:latin typeface="Franklin Gothic Book"/>
                <a:cs typeface="Franklin Gothic Book"/>
              </a:rPr>
              <a:t> </a:t>
            </a:r>
            <a:r>
              <a:rPr sz="1200" dirty="0">
                <a:solidFill>
                  <a:prstClr val="black"/>
                </a:solidFill>
                <a:latin typeface="Franklin Gothic Book"/>
                <a:cs typeface="Franklin Gothic Book"/>
              </a:rPr>
              <a:t>a</a:t>
            </a:r>
            <a:r>
              <a:rPr sz="1200" spc="10" dirty="0">
                <a:solidFill>
                  <a:prstClr val="black"/>
                </a:solidFill>
                <a:latin typeface="Franklin Gothic Book"/>
                <a:cs typeface="Franklin Gothic Book"/>
              </a:rPr>
              <a:t> </a:t>
            </a:r>
            <a:r>
              <a:rPr sz="1200" dirty="0">
                <a:solidFill>
                  <a:prstClr val="black"/>
                </a:solidFill>
                <a:latin typeface="Franklin Gothic Book"/>
                <a:cs typeface="Franklin Gothic Book"/>
              </a:rPr>
              <a:t>continuous</a:t>
            </a:r>
            <a:r>
              <a:rPr sz="1200" spc="-35" dirty="0">
                <a:solidFill>
                  <a:prstClr val="black"/>
                </a:solidFill>
                <a:latin typeface="Franklin Gothic Book"/>
                <a:cs typeface="Franklin Gothic Book"/>
              </a:rPr>
              <a:t> </a:t>
            </a:r>
            <a:r>
              <a:rPr sz="1200" dirty="0">
                <a:solidFill>
                  <a:prstClr val="black"/>
                </a:solidFill>
                <a:latin typeface="Franklin Gothic Book"/>
                <a:cs typeface="Franklin Gothic Book"/>
              </a:rPr>
              <a:t>contract</a:t>
            </a:r>
            <a:r>
              <a:rPr sz="1200" spc="5" dirty="0">
                <a:solidFill>
                  <a:prstClr val="black"/>
                </a:solidFill>
                <a:latin typeface="Franklin Gothic Book"/>
                <a:cs typeface="Franklin Gothic Book"/>
              </a:rPr>
              <a:t> </a:t>
            </a:r>
            <a:r>
              <a:rPr sz="1200" spc="-5" dirty="0">
                <a:solidFill>
                  <a:prstClr val="black"/>
                </a:solidFill>
                <a:latin typeface="Franklin Gothic Book"/>
                <a:cs typeface="Franklin Gothic Book"/>
              </a:rPr>
              <a:t>in</a:t>
            </a:r>
            <a:r>
              <a:rPr sz="1200" spc="-10" dirty="0">
                <a:solidFill>
                  <a:prstClr val="black"/>
                </a:solidFill>
                <a:latin typeface="Franklin Gothic Book"/>
                <a:cs typeface="Franklin Gothic Book"/>
              </a:rPr>
              <a:t> </a:t>
            </a:r>
            <a:r>
              <a:rPr sz="1200" spc="-5" dirty="0">
                <a:solidFill>
                  <a:prstClr val="black"/>
                </a:solidFill>
                <a:latin typeface="Franklin Gothic Book"/>
                <a:cs typeface="Franklin Gothic Book"/>
              </a:rPr>
              <a:t>place</a:t>
            </a:r>
            <a:r>
              <a:rPr sz="1200" dirty="0">
                <a:solidFill>
                  <a:prstClr val="black"/>
                </a:solidFill>
                <a:latin typeface="Franklin Gothic Book"/>
                <a:cs typeface="Franklin Gothic Book"/>
              </a:rPr>
              <a:t> </a:t>
            </a:r>
            <a:r>
              <a:rPr sz="1200" spc="-15" dirty="0">
                <a:solidFill>
                  <a:prstClr val="black"/>
                </a:solidFill>
                <a:latin typeface="Franklin Gothic Book"/>
                <a:cs typeface="Franklin Gothic Book"/>
              </a:rPr>
              <a:t>for</a:t>
            </a:r>
            <a:r>
              <a:rPr sz="1200" spc="-5" dirty="0">
                <a:solidFill>
                  <a:prstClr val="black"/>
                </a:solidFill>
                <a:latin typeface="Franklin Gothic Book"/>
                <a:cs typeface="Franklin Gothic Book"/>
              </a:rPr>
              <a:t> </a:t>
            </a:r>
            <a:r>
              <a:rPr sz="1200" spc="-10" dirty="0">
                <a:solidFill>
                  <a:prstClr val="black"/>
                </a:solidFill>
                <a:latin typeface="Franklin Gothic Book"/>
                <a:cs typeface="Franklin Gothic Book"/>
              </a:rPr>
              <a:t>five</a:t>
            </a:r>
            <a:r>
              <a:rPr sz="1200" spc="5" dirty="0">
                <a:solidFill>
                  <a:prstClr val="black"/>
                </a:solidFill>
                <a:latin typeface="Franklin Gothic Book"/>
                <a:cs typeface="Franklin Gothic Book"/>
              </a:rPr>
              <a:t> </a:t>
            </a:r>
            <a:r>
              <a:rPr sz="1200" spc="-5" dirty="0">
                <a:solidFill>
                  <a:prstClr val="black"/>
                </a:solidFill>
                <a:latin typeface="Franklin Gothic Book"/>
                <a:cs typeface="Franklin Gothic Book"/>
              </a:rPr>
              <a:t>(5) years</a:t>
            </a:r>
            <a:r>
              <a:rPr sz="1200" spc="5" dirty="0">
                <a:solidFill>
                  <a:prstClr val="black"/>
                </a:solidFill>
                <a:latin typeface="Franklin Gothic Book"/>
                <a:cs typeface="Franklin Gothic Book"/>
              </a:rPr>
              <a:t> </a:t>
            </a:r>
            <a:r>
              <a:rPr sz="1200" dirty="0">
                <a:solidFill>
                  <a:prstClr val="black"/>
                </a:solidFill>
                <a:latin typeface="Franklin Gothic Book"/>
                <a:cs typeface="Franklin Gothic Book"/>
              </a:rPr>
              <a:t>or </a:t>
            </a:r>
            <a:r>
              <a:rPr sz="1200" spc="-5" dirty="0">
                <a:solidFill>
                  <a:prstClr val="black"/>
                </a:solidFill>
                <a:latin typeface="Franklin Gothic Book"/>
                <a:cs typeface="Franklin Gothic Book"/>
              </a:rPr>
              <a:t>less, </a:t>
            </a:r>
            <a:r>
              <a:rPr sz="1200" dirty="0">
                <a:solidFill>
                  <a:prstClr val="black"/>
                </a:solidFill>
                <a:latin typeface="Franklin Gothic Book"/>
                <a:cs typeface="Franklin Gothic Book"/>
              </a:rPr>
              <a:t> does</a:t>
            </a:r>
            <a:r>
              <a:rPr sz="1200" spc="-5" dirty="0">
                <a:solidFill>
                  <a:prstClr val="black"/>
                </a:solidFill>
                <a:latin typeface="Franklin Gothic Book"/>
                <a:cs typeface="Franklin Gothic Book"/>
              </a:rPr>
              <a:t> </a:t>
            </a:r>
            <a:r>
              <a:rPr sz="1200" spc="-10" dirty="0">
                <a:solidFill>
                  <a:prstClr val="black"/>
                </a:solidFill>
                <a:latin typeface="Franklin Gothic Book"/>
                <a:cs typeface="Franklin Gothic Book"/>
              </a:rPr>
              <a:t>not </a:t>
            </a:r>
            <a:r>
              <a:rPr sz="1200" dirty="0">
                <a:solidFill>
                  <a:prstClr val="black"/>
                </a:solidFill>
                <a:latin typeface="Franklin Gothic Book"/>
                <a:cs typeface="Franklin Gothic Book"/>
              </a:rPr>
              <a:t>meet</a:t>
            </a:r>
            <a:r>
              <a:rPr sz="1200" spc="-5" dirty="0">
                <a:solidFill>
                  <a:prstClr val="black"/>
                </a:solidFill>
                <a:latin typeface="Franklin Gothic Book"/>
                <a:cs typeface="Franklin Gothic Book"/>
              </a:rPr>
              <a:t> </a:t>
            </a:r>
            <a:r>
              <a:rPr sz="1200" dirty="0">
                <a:solidFill>
                  <a:prstClr val="black"/>
                </a:solidFill>
                <a:latin typeface="Franklin Gothic Book"/>
                <a:cs typeface="Franklin Gothic Book"/>
              </a:rPr>
              <a:t>or </a:t>
            </a:r>
            <a:r>
              <a:rPr sz="1200" spc="-10" dirty="0">
                <a:solidFill>
                  <a:prstClr val="black"/>
                </a:solidFill>
                <a:latin typeface="Franklin Gothic Book"/>
                <a:cs typeface="Franklin Gothic Book"/>
              </a:rPr>
              <a:t>exceed</a:t>
            </a:r>
            <a:r>
              <a:rPr sz="1200" spc="10" dirty="0">
                <a:solidFill>
                  <a:prstClr val="black"/>
                </a:solidFill>
                <a:latin typeface="Franklin Gothic Book"/>
                <a:cs typeface="Franklin Gothic Book"/>
              </a:rPr>
              <a:t> </a:t>
            </a:r>
            <a:r>
              <a:rPr sz="1200" dirty="0">
                <a:solidFill>
                  <a:prstClr val="black"/>
                </a:solidFill>
                <a:latin typeface="Franklin Gothic Book"/>
                <a:cs typeface="Franklin Gothic Book"/>
              </a:rPr>
              <a:t>the HUB</a:t>
            </a:r>
            <a:r>
              <a:rPr sz="1200" spc="-25" dirty="0">
                <a:solidFill>
                  <a:prstClr val="black"/>
                </a:solidFill>
                <a:latin typeface="Franklin Gothic Book"/>
                <a:cs typeface="Franklin Gothic Book"/>
              </a:rPr>
              <a:t> </a:t>
            </a:r>
            <a:r>
              <a:rPr sz="1200" spc="-5" dirty="0">
                <a:solidFill>
                  <a:prstClr val="black"/>
                </a:solidFill>
                <a:latin typeface="Franklin Gothic Book"/>
                <a:cs typeface="Franklin Gothic Book"/>
              </a:rPr>
              <a:t>goal in</a:t>
            </a:r>
            <a:r>
              <a:rPr sz="1200" spc="-15" dirty="0">
                <a:solidFill>
                  <a:prstClr val="black"/>
                </a:solidFill>
                <a:latin typeface="Franklin Gothic Book"/>
                <a:cs typeface="Franklin Gothic Book"/>
              </a:rPr>
              <a:t> </a:t>
            </a:r>
            <a:r>
              <a:rPr sz="1200" dirty="0">
                <a:solidFill>
                  <a:prstClr val="black"/>
                </a:solidFill>
                <a:latin typeface="Franklin Gothic Book"/>
                <a:cs typeface="Franklin Gothic Book"/>
              </a:rPr>
              <a:t>the</a:t>
            </a:r>
            <a:r>
              <a:rPr sz="1200" spc="-5" dirty="0">
                <a:solidFill>
                  <a:prstClr val="black"/>
                </a:solidFill>
                <a:latin typeface="Franklin Gothic Book"/>
                <a:cs typeface="Franklin Gothic Book"/>
              </a:rPr>
              <a:t> solicitation</a:t>
            </a:r>
            <a:r>
              <a:rPr sz="1200" spc="-20" dirty="0">
                <a:solidFill>
                  <a:prstClr val="black"/>
                </a:solidFill>
                <a:latin typeface="Franklin Gothic Book"/>
                <a:cs typeface="Franklin Gothic Book"/>
              </a:rPr>
              <a:t> </a:t>
            </a:r>
            <a:endParaRPr sz="1200" dirty="0">
              <a:solidFill>
                <a:prstClr val="black"/>
              </a:solidFill>
              <a:latin typeface="Franklin Gothic Book"/>
              <a:cs typeface="Franklin Gothic Book"/>
            </a:endParaRPr>
          </a:p>
          <a:p>
            <a:pPr marL="243204" marR="27305" indent="-231140" defTabSz="914400">
              <a:spcBef>
                <a:spcPts val="1200"/>
              </a:spcBef>
              <a:buClr>
                <a:srgbClr val="205588"/>
              </a:buClr>
              <a:buFont typeface="Wingdings"/>
              <a:buChar char=""/>
              <a:tabLst>
                <a:tab pos="243204" algn="l"/>
                <a:tab pos="243840" algn="l"/>
              </a:tabLst>
            </a:pPr>
            <a:r>
              <a:rPr sz="1200" spc="-5" dirty="0">
                <a:solidFill>
                  <a:prstClr val="black"/>
                </a:solidFill>
                <a:latin typeface="Franklin Gothic Book"/>
                <a:cs typeface="Franklin Gothic Book"/>
              </a:rPr>
              <a:t>Section </a:t>
            </a:r>
            <a:r>
              <a:rPr sz="1200" dirty="0">
                <a:solidFill>
                  <a:prstClr val="black"/>
                </a:solidFill>
                <a:latin typeface="Franklin Gothic Book"/>
                <a:cs typeface="Franklin Gothic Book"/>
              </a:rPr>
              <a:t>4 – Affirmation that all </a:t>
            </a:r>
            <a:r>
              <a:rPr sz="1200" spc="-5" dirty="0">
                <a:solidFill>
                  <a:prstClr val="black"/>
                </a:solidFill>
                <a:latin typeface="Franklin Gothic Book"/>
                <a:cs typeface="Franklin Gothic Book"/>
              </a:rPr>
              <a:t>information </a:t>
            </a:r>
            <a:r>
              <a:rPr sz="1200" dirty="0">
                <a:solidFill>
                  <a:prstClr val="black"/>
                </a:solidFill>
                <a:latin typeface="Franklin Gothic Book"/>
                <a:cs typeface="Franklin Gothic Book"/>
              </a:rPr>
              <a:t>and supporting documentation </a:t>
            </a:r>
            <a:r>
              <a:rPr sz="1200" spc="-5" dirty="0">
                <a:solidFill>
                  <a:prstClr val="black"/>
                </a:solidFill>
                <a:latin typeface="Franklin Gothic Book"/>
                <a:cs typeface="Franklin Gothic Book"/>
              </a:rPr>
              <a:t>submitted is </a:t>
            </a:r>
            <a:r>
              <a:rPr sz="1200" dirty="0">
                <a:solidFill>
                  <a:prstClr val="black"/>
                </a:solidFill>
                <a:latin typeface="Franklin Gothic Book"/>
                <a:cs typeface="Franklin Gothic Book"/>
              </a:rPr>
              <a:t>true and </a:t>
            </a:r>
            <a:r>
              <a:rPr sz="1200" spc="-385" dirty="0">
                <a:solidFill>
                  <a:prstClr val="black"/>
                </a:solidFill>
                <a:latin typeface="Franklin Gothic Book"/>
                <a:cs typeface="Franklin Gothic Book"/>
              </a:rPr>
              <a:t> </a:t>
            </a:r>
            <a:r>
              <a:rPr sz="1200" dirty="0">
                <a:solidFill>
                  <a:prstClr val="black"/>
                </a:solidFill>
                <a:latin typeface="Franklin Gothic Book"/>
                <a:cs typeface="Franklin Gothic Book"/>
              </a:rPr>
              <a:t>correct HSP </a:t>
            </a:r>
            <a:r>
              <a:rPr sz="1200" spc="-5" dirty="0">
                <a:solidFill>
                  <a:prstClr val="black"/>
                </a:solidFill>
                <a:latin typeface="Franklin Gothic Book"/>
                <a:cs typeface="Franklin Gothic Book"/>
              </a:rPr>
              <a:t>GFE</a:t>
            </a:r>
            <a:r>
              <a:rPr sz="1200" spc="-15" dirty="0">
                <a:solidFill>
                  <a:prstClr val="black"/>
                </a:solidFill>
                <a:latin typeface="Franklin Gothic Book"/>
                <a:cs typeface="Franklin Gothic Book"/>
              </a:rPr>
              <a:t> </a:t>
            </a:r>
            <a:r>
              <a:rPr sz="1200" spc="-5" dirty="0">
                <a:solidFill>
                  <a:prstClr val="black"/>
                </a:solidFill>
                <a:latin typeface="Franklin Gothic Book"/>
                <a:cs typeface="Franklin Gothic Book"/>
              </a:rPr>
              <a:t>Method</a:t>
            </a:r>
            <a:r>
              <a:rPr sz="1200" dirty="0">
                <a:solidFill>
                  <a:prstClr val="black"/>
                </a:solidFill>
                <a:latin typeface="Franklin Gothic Book"/>
                <a:cs typeface="Franklin Gothic Book"/>
              </a:rPr>
              <a:t> B</a:t>
            </a:r>
            <a:r>
              <a:rPr sz="1200" spc="-5" dirty="0">
                <a:solidFill>
                  <a:prstClr val="black"/>
                </a:solidFill>
                <a:latin typeface="Franklin Gothic Book"/>
                <a:cs typeface="Franklin Gothic Book"/>
              </a:rPr>
              <a:t> (Attachment</a:t>
            </a:r>
            <a:r>
              <a:rPr sz="1200" spc="5" dirty="0">
                <a:solidFill>
                  <a:prstClr val="black"/>
                </a:solidFill>
                <a:latin typeface="Franklin Gothic Book"/>
                <a:cs typeface="Franklin Gothic Book"/>
              </a:rPr>
              <a:t> </a:t>
            </a:r>
            <a:r>
              <a:rPr sz="1200" spc="-5" dirty="0">
                <a:solidFill>
                  <a:prstClr val="black"/>
                </a:solidFill>
                <a:latin typeface="Franklin Gothic Book"/>
                <a:cs typeface="Franklin Gothic Book"/>
              </a:rPr>
              <a:t>B) </a:t>
            </a:r>
            <a:r>
              <a:rPr sz="1200" dirty="0">
                <a:solidFill>
                  <a:prstClr val="black"/>
                </a:solidFill>
                <a:latin typeface="Franklin Gothic Book"/>
                <a:cs typeface="Franklin Gothic Book"/>
              </a:rPr>
              <a:t>– </a:t>
            </a:r>
            <a:r>
              <a:rPr sz="1200" spc="-10" dirty="0">
                <a:solidFill>
                  <a:prstClr val="black"/>
                </a:solidFill>
                <a:latin typeface="Franklin Gothic Book"/>
                <a:cs typeface="Franklin Gothic Book"/>
              </a:rPr>
              <a:t>Complete </a:t>
            </a:r>
            <a:r>
              <a:rPr sz="1200" dirty="0">
                <a:solidFill>
                  <a:prstClr val="black"/>
                </a:solidFill>
                <a:latin typeface="Franklin Gothic Book"/>
                <a:cs typeface="Franklin Gothic Book"/>
              </a:rPr>
              <a:t>this</a:t>
            </a:r>
            <a:r>
              <a:rPr sz="1200" spc="-20" dirty="0">
                <a:solidFill>
                  <a:prstClr val="black"/>
                </a:solidFill>
                <a:latin typeface="Franklin Gothic Book"/>
                <a:cs typeface="Franklin Gothic Book"/>
              </a:rPr>
              <a:t> </a:t>
            </a:r>
            <a:r>
              <a:rPr sz="1200" spc="-5" dirty="0">
                <a:solidFill>
                  <a:prstClr val="black"/>
                </a:solidFill>
                <a:latin typeface="Franklin Gothic Book"/>
                <a:cs typeface="Franklin Gothic Book"/>
              </a:rPr>
              <a:t>attachment</a:t>
            </a:r>
            <a:r>
              <a:rPr sz="1200" spc="-10" dirty="0">
                <a:solidFill>
                  <a:prstClr val="black"/>
                </a:solidFill>
                <a:latin typeface="Franklin Gothic Book"/>
                <a:cs typeface="Franklin Gothic Book"/>
              </a:rPr>
              <a:t> </a:t>
            </a:r>
            <a:r>
              <a:rPr sz="1200" spc="-15" dirty="0">
                <a:solidFill>
                  <a:prstClr val="black"/>
                </a:solidFill>
                <a:latin typeface="Franklin Gothic Book"/>
                <a:cs typeface="Franklin Gothic Book"/>
              </a:rPr>
              <a:t>for</a:t>
            </a:r>
            <a:r>
              <a:rPr sz="1200" dirty="0">
                <a:solidFill>
                  <a:prstClr val="black"/>
                </a:solidFill>
                <a:latin typeface="Franklin Gothic Book"/>
                <a:cs typeface="Franklin Gothic Book"/>
              </a:rPr>
              <a:t> each</a:t>
            </a:r>
            <a:r>
              <a:rPr sz="1200" spc="15" dirty="0">
                <a:solidFill>
                  <a:prstClr val="black"/>
                </a:solidFill>
                <a:latin typeface="Franklin Gothic Book"/>
                <a:cs typeface="Franklin Gothic Book"/>
              </a:rPr>
              <a:t> </a:t>
            </a:r>
            <a:r>
              <a:rPr sz="1200" spc="-5" dirty="0">
                <a:solidFill>
                  <a:prstClr val="black"/>
                </a:solidFill>
                <a:latin typeface="Franklin Gothic Book"/>
                <a:cs typeface="Franklin Gothic Book"/>
              </a:rPr>
              <a:t>subcontracting </a:t>
            </a:r>
            <a:r>
              <a:rPr sz="1200" spc="-385" dirty="0">
                <a:solidFill>
                  <a:prstClr val="black"/>
                </a:solidFill>
                <a:latin typeface="Franklin Gothic Book"/>
                <a:cs typeface="Franklin Gothic Book"/>
              </a:rPr>
              <a:t> </a:t>
            </a:r>
            <a:r>
              <a:rPr sz="1200" dirty="0">
                <a:solidFill>
                  <a:prstClr val="black"/>
                </a:solidFill>
                <a:latin typeface="Franklin Gothic Book"/>
                <a:cs typeface="Franklin Gothic Book"/>
              </a:rPr>
              <a:t>opportunity</a:t>
            </a:r>
            <a:r>
              <a:rPr sz="1200" spc="-30" dirty="0">
                <a:solidFill>
                  <a:prstClr val="black"/>
                </a:solidFill>
                <a:latin typeface="Franklin Gothic Book"/>
                <a:cs typeface="Franklin Gothic Book"/>
              </a:rPr>
              <a:t> </a:t>
            </a:r>
            <a:r>
              <a:rPr sz="1200" spc="-5" dirty="0">
                <a:solidFill>
                  <a:prstClr val="black"/>
                </a:solidFill>
                <a:latin typeface="Franklin Gothic Book"/>
                <a:cs typeface="Franklin Gothic Book"/>
              </a:rPr>
              <a:t>(Page</a:t>
            </a:r>
            <a:r>
              <a:rPr sz="1200" spc="20" dirty="0">
                <a:solidFill>
                  <a:prstClr val="black"/>
                </a:solidFill>
                <a:latin typeface="Franklin Gothic Book"/>
                <a:cs typeface="Franklin Gothic Book"/>
              </a:rPr>
              <a:t> </a:t>
            </a:r>
            <a:r>
              <a:rPr sz="1200" dirty="0">
                <a:solidFill>
                  <a:prstClr val="black"/>
                </a:solidFill>
                <a:latin typeface="Franklin Gothic Book"/>
                <a:cs typeface="Franklin Gothic Book"/>
              </a:rPr>
              <a:t>1</a:t>
            </a:r>
            <a:r>
              <a:rPr sz="1200" spc="-5" dirty="0">
                <a:solidFill>
                  <a:prstClr val="black"/>
                </a:solidFill>
                <a:latin typeface="Franklin Gothic Book"/>
                <a:cs typeface="Franklin Gothic Book"/>
              </a:rPr>
              <a:t> </a:t>
            </a:r>
            <a:r>
              <a:rPr sz="1200" dirty="0">
                <a:solidFill>
                  <a:prstClr val="black"/>
                </a:solidFill>
                <a:latin typeface="Franklin Gothic Book"/>
                <a:cs typeface="Franklin Gothic Book"/>
              </a:rPr>
              <a:t>of </a:t>
            </a:r>
            <a:r>
              <a:rPr sz="1200" spc="-5" dirty="0">
                <a:solidFill>
                  <a:prstClr val="black"/>
                </a:solidFill>
                <a:latin typeface="Franklin Gothic Book"/>
                <a:cs typeface="Franklin Gothic Book"/>
              </a:rPr>
              <a:t>1).</a:t>
            </a:r>
            <a:endParaRPr sz="1200" dirty="0">
              <a:solidFill>
                <a:prstClr val="black"/>
              </a:solidFill>
              <a:latin typeface="Franklin Gothic Book"/>
              <a:cs typeface="Franklin Gothic Book"/>
            </a:endParaRPr>
          </a:p>
        </p:txBody>
      </p:sp>
      <p:sp>
        <p:nvSpPr>
          <p:cNvPr id="7" name="object 2">
            <a:extLst>
              <a:ext uri="{FF2B5EF4-FFF2-40B4-BE49-F238E27FC236}">
                <a16:creationId xmlns:a16="http://schemas.microsoft.com/office/drawing/2014/main" id="{189E2D3C-111E-463E-B932-A966B276D0AB}"/>
              </a:ext>
            </a:extLst>
          </p:cNvPr>
          <p:cNvSpPr txBox="1">
            <a:spLocks/>
          </p:cNvSpPr>
          <p:nvPr/>
        </p:nvSpPr>
        <p:spPr>
          <a:xfrm>
            <a:off x="180109" y="161637"/>
            <a:ext cx="9144000" cy="456535"/>
          </a:xfrm>
          <a:prstGeom prst="rect">
            <a:avLst/>
          </a:prstGeom>
        </p:spPr>
        <p:txBody>
          <a:bodyPr vert="horz" wrap="square" lIns="0" tIns="147320" rIns="0" bIns="0" rtlCol="0">
            <a:spAutoFit/>
          </a:bodyPr>
          <a:lstStyle>
            <a:lvl1pPr>
              <a:defRPr sz="2000" b="1" i="0">
                <a:solidFill>
                  <a:srgbClr val="205588"/>
                </a:solidFill>
                <a:latin typeface="Franklin Gothic Demi"/>
                <a:ea typeface="+mj-ea"/>
                <a:cs typeface="Franklin Gothic Demi"/>
              </a:defRPr>
            </a:lvl1pPr>
          </a:lstStyle>
          <a:p>
            <a:pPr marL="256540" marR="0" lvl="0" indent="0" defTabSz="914400" eaLnBrk="1" fontAlgn="auto" latinLnBrk="0" hangingPunct="1">
              <a:lnSpc>
                <a:spcPct val="100000"/>
              </a:lnSpc>
              <a:spcBef>
                <a:spcPts val="1160"/>
              </a:spcBef>
              <a:spcAft>
                <a:spcPts val="0"/>
              </a:spcAft>
              <a:buClrTx/>
              <a:buSzTx/>
              <a:buFontTx/>
              <a:buNone/>
              <a:tabLst/>
              <a:defRPr/>
            </a:pPr>
            <a:r>
              <a:rPr kumimoji="0" lang="en-US" sz="2000" b="1" i="0" u="none" strike="noStrike" kern="0" cap="none" spc="-10" normalizeH="0" baseline="0" noProof="0" dirty="0">
                <a:ln>
                  <a:noFill/>
                </a:ln>
                <a:solidFill>
                  <a:schemeClr val="tx1"/>
                </a:solidFill>
                <a:effectLst/>
                <a:uLnTx/>
                <a:uFillTx/>
                <a:latin typeface="+mn-lt"/>
                <a:ea typeface="+mj-ea"/>
              </a:rPr>
              <a:t>HSP</a:t>
            </a:r>
            <a:r>
              <a:rPr kumimoji="0" lang="en-US" sz="2000" b="1" i="0" u="none" strike="noStrike" kern="0" cap="none" spc="15" normalizeH="0" baseline="0" noProof="0" dirty="0">
                <a:ln>
                  <a:noFill/>
                </a:ln>
                <a:solidFill>
                  <a:schemeClr val="tx1"/>
                </a:solidFill>
                <a:effectLst/>
                <a:uLnTx/>
                <a:uFillTx/>
                <a:latin typeface="+mn-lt"/>
                <a:ea typeface="+mj-ea"/>
              </a:rPr>
              <a:t> </a:t>
            </a:r>
            <a:r>
              <a:rPr kumimoji="0" lang="en-US" sz="2000" b="1" i="0" u="none" strike="noStrike" kern="0" cap="none" spc="-10" normalizeH="0" baseline="0" noProof="0" dirty="0">
                <a:ln>
                  <a:noFill/>
                </a:ln>
                <a:solidFill>
                  <a:schemeClr val="tx1"/>
                </a:solidFill>
                <a:effectLst/>
                <a:uLnTx/>
                <a:uFillTx/>
                <a:latin typeface="+mn-lt"/>
                <a:ea typeface="+mj-ea"/>
              </a:rPr>
              <a:t>Completion </a:t>
            </a:r>
            <a:r>
              <a:rPr kumimoji="0" lang="en-US" sz="2000" b="1" i="0" u="none" strike="noStrike" kern="0" cap="none" spc="-5" normalizeH="0" baseline="0" noProof="0" dirty="0">
                <a:ln>
                  <a:noFill/>
                </a:ln>
                <a:solidFill>
                  <a:schemeClr val="tx1"/>
                </a:solidFill>
                <a:effectLst/>
                <a:uLnTx/>
                <a:uFillTx/>
                <a:latin typeface="+mn-lt"/>
                <a:ea typeface="+mj-ea"/>
              </a:rPr>
              <a:t>–</a:t>
            </a:r>
            <a:r>
              <a:rPr kumimoji="0" lang="en-US" sz="2000" b="1" i="0" u="none" strike="noStrike" kern="0" cap="none" spc="5" normalizeH="0" baseline="0" noProof="0" dirty="0">
                <a:ln>
                  <a:noFill/>
                </a:ln>
                <a:solidFill>
                  <a:schemeClr val="tx1"/>
                </a:solidFill>
                <a:effectLst/>
                <a:uLnTx/>
                <a:uFillTx/>
                <a:latin typeface="+mn-lt"/>
                <a:ea typeface="+mj-ea"/>
              </a:rPr>
              <a:t> </a:t>
            </a:r>
            <a:r>
              <a:rPr kumimoji="0" lang="en-US" sz="2000" b="1" i="0" u="none" strike="noStrike" kern="0" cap="none" spc="-10" normalizeH="0" baseline="0" noProof="0" dirty="0">
                <a:ln>
                  <a:noFill/>
                </a:ln>
                <a:solidFill>
                  <a:schemeClr val="tx1"/>
                </a:solidFill>
                <a:effectLst/>
                <a:uLnTx/>
                <a:uFillTx/>
                <a:latin typeface="+mn-lt"/>
                <a:ea typeface="+mj-ea"/>
              </a:rPr>
              <a:t>Not</a:t>
            </a:r>
            <a:r>
              <a:rPr kumimoji="0" lang="en-US" sz="2000" b="1" i="0" u="none" strike="noStrike" kern="0" cap="none" spc="5" normalizeH="0" baseline="0" noProof="0" dirty="0">
                <a:ln>
                  <a:noFill/>
                </a:ln>
                <a:solidFill>
                  <a:schemeClr val="tx1"/>
                </a:solidFill>
                <a:effectLst/>
                <a:uLnTx/>
                <a:uFillTx/>
                <a:latin typeface="+mn-lt"/>
                <a:ea typeface="+mj-ea"/>
              </a:rPr>
              <a:t> </a:t>
            </a:r>
            <a:r>
              <a:rPr kumimoji="0" lang="en-US" sz="2000" b="1" i="0" u="none" strike="noStrike" kern="0" cap="none" spc="-5" normalizeH="0" baseline="0" noProof="0" dirty="0">
                <a:ln>
                  <a:noFill/>
                </a:ln>
                <a:solidFill>
                  <a:schemeClr val="tx1"/>
                </a:solidFill>
                <a:effectLst/>
                <a:uLnTx/>
                <a:uFillTx/>
                <a:latin typeface="+mn-lt"/>
                <a:ea typeface="+mj-ea"/>
              </a:rPr>
              <a:t>Meeting</a:t>
            </a:r>
            <a:r>
              <a:rPr kumimoji="0" lang="en-US" sz="2000" b="1" i="0" u="none" strike="noStrike" kern="0" cap="none" spc="35" normalizeH="0" baseline="0" noProof="0" dirty="0">
                <a:ln>
                  <a:noFill/>
                </a:ln>
                <a:solidFill>
                  <a:schemeClr val="tx1"/>
                </a:solidFill>
                <a:effectLst/>
                <a:uLnTx/>
                <a:uFillTx/>
                <a:latin typeface="+mn-lt"/>
                <a:ea typeface="+mj-ea"/>
              </a:rPr>
              <a:t> </a:t>
            </a:r>
            <a:r>
              <a:rPr kumimoji="0" lang="en-US" sz="2000" b="1" i="0" u="none" strike="noStrike" kern="0" cap="none" spc="-10" normalizeH="0" baseline="0" noProof="0" dirty="0">
                <a:ln>
                  <a:noFill/>
                </a:ln>
                <a:solidFill>
                  <a:schemeClr val="tx1"/>
                </a:solidFill>
                <a:effectLst/>
                <a:uLnTx/>
                <a:uFillTx/>
                <a:latin typeface="+mn-lt"/>
                <a:ea typeface="+mj-ea"/>
              </a:rPr>
              <a:t>HUB</a:t>
            </a:r>
            <a:r>
              <a:rPr kumimoji="0" lang="en-US" sz="2000" b="1" i="0" u="none" strike="noStrike" kern="0" cap="none" spc="5" normalizeH="0" baseline="0" noProof="0" dirty="0">
                <a:ln>
                  <a:noFill/>
                </a:ln>
                <a:solidFill>
                  <a:schemeClr val="tx1"/>
                </a:solidFill>
                <a:effectLst/>
                <a:uLnTx/>
                <a:uFillTx/>
                <a:latin typeface="+mn-lt"/>
                <a:ea typeface="+mj-ea"/>
              </a:rPr>
              <a:t> </a:t>
            </a:r>
            <a:r>
              <a:rPr kumimoji="0" lang="en-US" sz="2000" b="1" i="0" u="none" strike="noStrike" kern="0" cap="none" spc="-10" normalizeH="0" baseline="0" noProof="0" dirty="0">
                <a:ln>
                  <a:noFill/>
                </a:ln>
                <a:solidFill>
                  <a:schemeClr val="tx1"/>
                </a:solidFill>
                <a:effectLst/>
                <a:uLnTx/>
                <a:uFillTx/>
                <a:latin typeface="+mn-lt"/>
                <a:ea typeface="+mj-ea"/>
              </a:rPr>
              <a:t>Goal</a:t>
            </a:r>
          </a:p>
        </p:txBody>
      </p:sp>
    </p:spTree>
    <p:extLst>
      <p:ext uri="{BB962C8B-B14F-4D97-AF65-F5344CB8AC3E}">
        <p14:creationId xmlns:p14="http://schemas.microsoft.com/office/powerpoint/2010/main" val="1917288271"/>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A54F4B-9C59-491F-90EA-39C301E2A226}"/>
              </a:ext>
            </a:extLst>
          </p:cNvPr>
          <p:cNvSpPr txBox="1"/>
          <p:nvPr/>
        </p:nvSpPr>
        <p:spPr>
          <a:xfrm>
            <a:off x="44405" y="1026583"/>
            <a:ext cx="3909223" cy="276999"/>
          </a:xfrm>
          <a:prstGeom prst="rect">
            <a:avLst/>
          </a:prstGeom>
          <a:noFill/>
        </p:spPr>
        <p:txBody>
          <a:bodyPr wrap="square">
            <a:spAutoFit/>
          </a:bodyPr>
          <a:lstStyle/>
          <a:p>
            <a:r>
              <a:rPr lang="en-US" sz="1200" b="1" dirty="0"/>
              <a:t>Section 2:  </a:t>
            </a:r>
            <a:r>
              <a:rPr lang="en-US" sz="1200" dirty="0"/>
              <a:t>Respondent’s Subcontracting Intentions</a:t>
            </a:r>
          </a:p>
        </p:txBody>
      </p:sp>
      <p:cxnSp>
        <p:nvCxnSpPr>
          <p:cNvPr id="15" name="Straight Arrow Connector 14">
            <a:extLst>
              <a:ext uri="{FF2B5EF4-FFF2-40B4-BE49-F238E27FC236}">
                <a16:creationId xmlns:a16="http://schemas.microsoft.com/office/drawing/2014/main" id="{97C55D3A-E6FE-4F5B-A43D-1CB7965F4BFA}"/>
              </a:ext>
            </a:extLst>
          </p:cNvPr>
          <p:cNvCxnSpPr>
            <a:cxnSpLocks/>
          </p:cNvCxnSpPr>
          <p:nvPr/>
        </p:nvCxnSpPr>
        <p:spPr>
          <a:xfrm>
            <a:off x="3953628" y="2006434"/>
            <a:ext cx="152619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9A36F612-D8A4-4649-BDA6-23AA48487917}"/>
              </a:ext>
            </a:extLst>
          </p:cNvPr>
          <p:cNvCxnSpPr>
            <a:cxnSpLocks/>
          </p:cNvCxnSpPr>
          <p:nvPr/>
        </p:nvCxnSpPr>
        <p:spPr>
          <a:xfrm>
            <a:off x="3953628" y="2787640"/>
            <a:ext cx="152619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4" name="Picture 3">
            <a:extLst>
              <a:ext uri="{FF2B5EF4-FFF2-40B4-BE49-F238E27FC236}">
                <a16:creationId xmlns:a16="http://schemas.microsoft.com/office/drawing/2014/main" id="{A3BEBCB5-2870-43C1-BEA3-CF316BA002FD}"/>
              </a:ext>
            </a:extLst>
          </p:cNvPr>
          <p:cNvPicPr>
            <a:picLocks noChangeAspect="1"/>
          </p:cNvPicPr>
          <p:nvPr/>
        </p:nvPicPr>
        <p:blipFill>
          <a:blip r:embed="rId2"/>
          <a:stretch>
            <a:fillRect/>
          </a:stretch>
        </p:blipFill>
        <p:spPr>
          <a:xfrm>
            <a:off x="5762548" y="1354382"/>
            <a:ext cx="2386030" cy="3071793"/>
          </a:xfrm>
          <a:prstGeom prst="rect">
            <a:avLst/>
          </a:prstGeom>
        </p:spPr>
      </p:pic>
      <p:sp>
        <p:nvSpPr>
          <p:cNvPr id="14" name="TextBox 13">
            <a:extLst>
              <a:ext uri="{FF2B5EF4-FFF2-40B4-BE49-F238E27FC236}">
                <a16:creationId xmlns:a16="http://schemas.microsoft.com/office/drawing/2014/main" id="{26E264E7-741A-47F8-926A-F86C2D29BD17}"/>
              </a:ext>
            </a:extLst>
          </p:cNvPr>
          <p:cNvSpPr txBox="1"/>
          <p:nvPr/>
        </p:nvSpPr>
        <p:spPr>
          <a:xfrm>
            <a:off x="509835" y="1775602"/>
            <a:ext cx="3206978" cy="461665"/>
          </a:xfrm>
          <a:prstGeom prst="rect">
            <a:avLst/>
          </a:prstGeom>
          <a:noFill/>
        </p:spPr>
        <p:txBody>
          <a:bodyPr wrap="square">
            <a:spAutoFit/>
          </a:bodyPr>
          <a:lstStyle/>
          <a:p>
            <a:r>
              <a:rPr lang="en-US" sz="1200" dirty="0"/>
              <a:t>2a: </a:t>
            </a:r>
            <a:r>
              <a:rPr lang="en-US" sz="1200" b="1" dirty="0"/>
              <a:t>x</a:t>
            </a:r>
            <a:r>
              <a:rPr lang="en-US" sz="1200" dirty="0"/>
              <a:t> Yes, I will be subcontracting any portion of the contract</a:t>
            </a:r>
          </a:p>
        </p:txBody>
      </p:sp>
      <p:sp>
        <p:nvSpPr>
          <p:cNvPr id="17" name="TextBox 16">
            <a:extLst>
              <a:ext uri="{FF2B5EF4-FFF2-40B4-BE49-F238E27FC236}">
                <a16:creationId xmlns:a16="http://schemas.microsoft.com/office/drawing/2014/main" id="{25C2CFAA-B92C-4288-A808-09CC81802F18}"/>
              </a:ext>
            </a:extLst>
          </p:cNvPr>
          <p:cNvSpPr txBox="1"/>
          <p:nvPr/>
        </p:nvSpPr>
        <p:spPr>
          <a:xfrm>
            <a:off x="498279" y="2310781"/>
            <a:ext cx="3324317" cy="1315745"/>
          </a:xfrm>
          <a:prstGeom prst="rect">
            <a:avLst/>
          </a:prstGeom>
          <a:noFill/>
        </p:spPr>
        <p:txBody>
          <a:bodyPr wrap="square">
            <a:spAutoFit/>
          </a:bodyPr>
          <a:lstStyle/>
          <a:p>
            <a:r>
              <a:rPr lang="en-US" sz="1200" dirty="0"/>
              <a:t>2b:  List all portions of the work you will subcontract with percentages based on the TOTAL value of your proposal</a:t>
            </a:r>
          </a:p>
          <a:p>
            <a:endParaRPr lang="en-US" sz="1200" dirty="0"/>
          </a:p>
          <a:p>
            <a:r>
              <a:rPr lang="en-US" sz="1050" b="1" i="1" dirty="0"/>
              <a:t>Note:  Following page in HSP forms is a continuation sheet should your subcontract opportunities exceed 15</a:t>
            </a:r>
          </a:p>
        </p:txBody>
      </p:sp>
      <p:sp>
        <p:nvSpPr>
          <p:cNvPr id="18" name="TextBox 17">
            <a:extLst>
              <a:ext uri="{FF2B5EF4-FFF2-40B4-BE49-F238E27FC236}">
                <a16:creationId xmlns:a16="http://schemas.microsoft.com/office/drawing/2014/main" id="{4D677261-4FA0-49D7-8526-E16F08812ABC}"/>
              </a:ext>
            </a:extLst>
          </p:cNvPr>
          <p:cNvSpPr txBox="1"/>
          <p:nvPr/>
        </p:nvSpPr>
        <p:spPr>
          <a:xfrm>
            <a:off x="615618" y="3505195"/>
            <a:ext cx="3206978" cy="461665"/>
          </a:xfrm>
          <a:prstGeom prst="rect">
            <a:avLst/>
          </a:prstGeom>
          <a:noFill/>
        </p:spPr>
        <p:txBody>
          <a:bodyPr wrap="square">
            <a:spAutoFit/>
          </a:bodyPr>
          <a:lstStyle/>
          <a:p>
            <a:r>
              <a:rPr lang="en-US" sz="1200" dirty="0"/>
              <a:t>2c: </a:t>
            </a:r>
            <a:r>
              <a:rPr lang="en-US" sz="1200" b="1" dirty="0"/>
              <a:t>x</a:t>
            </a:r>
            <a:r>
              <a:rPr lang="en-US" sz="1200" dirty="0"/>
              <a:t> No</a:t>
            </a:r>
          </a:p>
          <a:p>
            <a:r>
              <a:rPr lang="en-US" sz="1200" dirty="0"/>
              <a:t>2d: </a:t>
            </a:r>
            <a:r>
              <a:rPr lang="en-US" sz="1200" b="1" dirty="0"/>
              <a:t>x </a:t>
            </a:r>
            <a:r>
              <a:rPr lang="en-US" sz="1200" dirty="0"/>
              <a:t>No, Proceed to GFE Method B Forms</a:t>
            </a:r>
          </a:p>
        </p:txBody>
      </p:sp>
      <p:cxnSp>
        <p:nvCxnSpPr>
          <p:cNvPr id="19" name="Straight Arrow Connector 18">
            <a:extLst>
              <a:ext uri="{FF2B5EF4-FFF2-40B4-BE49-F238E27FC236}">
                <a16:creationId xmlns:a16="http://schemas.microsoft.com/office/drawing/2014/main" id="{0110A0E3-7A57-414B-AE98-EBD3571EF6D3}"/>
              </a:ext>
            </a:extLst>
          </p:cNvPr>
          <p:cNvCxnSpPr>
            <a:cxnSpLocks/>
          </p:cNvCxnSpPr>
          <p:nvPr/>
        </p:nvCxnSpPr>
        <p:spPr>
          <a:xfrm>
            <a:off x="3994195" y="3736027"/>
            <a:ext cx="152619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Rectangle 138">
            <a:extLst>
              <a:ext uri="{FF2B5EF4-FFF2-40B4-BE49-F238E27FC236}">
                <a16:creationId xmlns:a16="http://schemas.microsoft.com/office/drawing/2014/main" id="{DECB0A1C-CAF3-4CE8-ADEA-216A2CFFF801}"/>
              </a:ext>
            </a:extLst>
          </p:cNvPr>
          <p:cNvSpPr/>
          <p:nvPr/>
        </p:nvSpPr>
        <p:spPr>
          <a:xfrm>
            <a:off x="923930" y="207486"/>
            <a:ext cx="6702156" cy="646331"/>
          </a:xfrm>
          <a:prstGeom prst="rect">
            <a:avLst/>
          </a:prstGeom>
        </p:spPr>
        <p:txBody>
          <a:bodyPr wrap="none" lIns="0" tIns="0" rIns="0" bIns="0">
            <a:spAutoFit/>
          </a:bodyPr>
          <a:lstStyle/>
          <a:p>
            <a:pPr algn="ctr"/>
            <a:r>
              <a:rPr lang="en-US" sz="2400" b="1" dirty="0">
                <a:latin typeface="Verdana-Bold"/>
              </a:rPr>
              <a:t>HUB Subcontracting Plan</a:t>
            </a:r>
          </a:p>
          <a:p>
            <a:pPr algn="ctr"/>
            <a:r>
              <a:rPr lang="en-US" b="1" dirty="0">
                <a:solidFill>
                  <a:schemeClr val="tx1"/>
                </a:solidFill>
                <a:latin typeface="Verdana-Bold"/>
              </a:rPr>
              <a:t>Subcontracting Will Not Meet Goals </a:t>
            </a:r>
            <a:r>
              <a:rPr lang="en-US" b="1" dirty="0">
                <a:solidFill>
                  <a:schemeClr val="tx1"/>
                </a:solidFill>
                <a:latin typeface="Calibri" panose="020F0502020204030204" pitchFamily="34" charset="0"/>
                <a:cs typeface="Calibri" panose="020F0502020204030204" pitchFamily="34" charset="0"/>
              </a:rPr>
              <a:t>•</a:t>
            </a:r>
            <a:r>
              <a:rPr lang="en-US" b="1" dirty="0">
                <a:solidFill>
                  <a:schemeClr val="tx1"/>
                </a:solidFill>
                <a:latin typeface="Verdana-Bold"/>
              </a:rPr>
              <a:t> GFE Method B</a:t>
            </a:r>
            <a:endParaRPr lang="en-US" sz="1600" b="1" dirty="0">
              <a:solidFill>
                <a:schemeClr val="tx1"/>
              </a:solidFill>
              <a:latin typeface="Verdana-Bold"/>
            </a:endParaRPr>
          </a:p>
        </p:txBody>
      </p:sp>
      <p:sp>
        <p:nvSpPr>
          <p:cNvPr id="12" name="TextBox 11">
            <a:extLst>
              <a:ext uri="{FF2B5EF4-FFF2-40B4-BE49-F238E27FC236}">
                <a16:creationId xmlns:a16="http://schemas.microsoft.com/office/drawing/2014/main" id="{50D2D2B8-29AD-4F16-A3A2-ED3DAF82F5E1}"/>
              </a:ext>
            </a:extLst>
          </p:cNvPr>
          <p:cNvSpPr txBox="1"/>
          <p:nvPr/>
        </p:nvSpPr>
        <p:spPr>
          <a:xfrm>
            <a:off x="5699078" y="1002858"/>
            <a:ext cx="3324317" cy="369332"/>
          </a:xfrm>
          <a:prstGeom prst="rect">
            <a:avLst/>
          </a:prstGeom>
          <a:noFill/>
        </p:spPr>
        <p:txBody>
          <a:bodyPr wrap="square">
            <a:spAutoFit/>
          </a:bodyPr>
          <a:lstStyle/>
          <a:p>
            <a:r>
              <a:rPr lang="en-US" sz="900" dirty="0"/>
              <a:t>Don’t put </a:t>
            </a:r>
            <a:r>
              <a:rPr lang="en-US" sz="900" b="1" dirty="0"/>
              <a:t>“To Be Determined (TBD) under Subcontracting Opportunity and Expected Percentage of Contract</a:t>
            </a:r>
          </a:p>
        </p:txBody>
      </p:sp>
    </p:spTree>
    <p:extLst>
      <p:ext uri="{BB962C8B-B14F-4D97-AF65-F5344CB8AC3E}">
        <p14:creationId xmlns:p14="http://schemas.microsoft.com/office/powerpoint/2010/main" val="2459760840"/>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8">
            <a:extLst>
              <a:ext uri="{FF2B5EF4-FFF2-40B4-BE49-F238E27FC236}">
                <a16:creationId xmlns:a16="http://schemas.microsoft.com/office/drawing/2014/main" id="{D8252D6D-5CB2-42C2-AA3E-1182CB71D4CB}"/>
              </a:ext>
            </a:extLst>
          </p:cNvPr>
          <p:cNvSpPr/>
          <p:nvPr/>
        </p:nvSpPr>
        <p:spPr>
          <a:xfrm>
            <a:off x="923930" y="207486"/>
            <a:ext cx="6702156" cy="646331"/>
          </a:xfrm>
          <a:prstGeom prst="rect">
            <a:avLst/>
          </a:prstGeom>
        </p:spPr>
        <p:txBody>
          <a:bodyPr wrap="none" lIns="0" tIns="0" rIns="0" bIns="0">
            <a:spAutoFit/>
          </a:bodyPr>
          <a:lstStyle/>
          <a:p>
            <a:pPr algn="ctr"/>
            <a:r>
              <a:rPr lang="en-US" sz="2400" b="1" dirty="0">
                <a:latin typeface="Verdana-Bold"/>
              </a:rPr>
              <a:t>HUB Subcontracting Plan</a:t>
            </a:r>
          </a:p>
          <a:p>
            <a:pPr algn="ctr"/>
            <a:r>
              <a:rPr lang="en-US" b="1" dirty="0">
                <a:solidFill>
                  <a:schemeClr val="tx1"/>
                </a:solidFill>
                <a:latin typeface="Verdana-Bold"/>
              </a:rPr>
              <a:t>Subcontracting Will Not Meet Goals </a:t>
            </a:r>
            <a:r>
              <a:rPr lang="en-US" b="1" dirty="0">
                <a:solidFill>
                  <a:schemeClr val="tx1"/>
                </a:solidFill>
                <a:latin typeface="Calibri" panose="020F0502020204030204" pitchFamily="34" charset="0"/>
                <a:cs typeface="Calibri" panose="020F0502020204030204" pitchFamily="34" charset="0"/>
              </a:rPr>
              <a:t>•</a:t>
            </a:r>
            <a:r>
              <a:rPr lang="en-US" b="1" dirty="0">
                <a:solidFill>
                  <a:schemeClr val="tx1"/>
                </a:solidFill>
                <a:latin typeface="Verdana-Bold"/>
              </a:rPr>
              <a:t> GFE Method B</a:t>
            </a:r>
            <a:endParaRPr lang="en-US" sz="1600" b="1" dirty="0">
              <a:solidFill>
                <a:schemeClr val="tx1"/>
              </a:solidFill>
              <a:latin typeface="Verdana-Bold"/>
            </a:endParaRPr>
          </a:p>
        </p:txBody>
      </p:sp>
      <p:sp>
        <p:nvSpPr>
          <p:cNvPr id="7" name="TextBox 6">
            <a:extLst>
              <a:ext uri="{FF2B5EF4-FFF2-40B4-BE49-F238E27FC236}">
                <a16:creationId xmlns:a16="http://schemas.microsoft.com/office/drawing/2014/main" id="{82A54F4B-9C59-491F-90EA-39C301E2A226}"/>
              </a:ext>
            </a:extLst>
          </p:cNvPr>
          <p:cNvSpPr txBox="1"/>
          <p:nvPr/>
        </p:nvSpPr>
        <p:spPr>
          <a:xfrm>
            <a:off x="44405" y="1026583"/>
            <a:ext cx="3909223" cy="276999"/>
          </a:xfrm>
          <a:prstGeom prst="rect">
            <a:avLst/>
          </a:prstGeom>
          <a:noFill/>
        </p:spPr>
        <p:txBody>
          <a:bodyPr wrap="square">
            <a:spAutoFit/>
          </a:bodyPr>
          <a:lstStyle/>
          <a:p>
            <a:r>
              <a:rPr lang="en-US" sz="1200" b="1" dirty="0"/>
              <a:t>HSP Good Faith Effort Method B (Attachment B)</a:t>
            </a:r>
            <a:endParaRPr lang="en-US" sz="1200" dirty="0"/>
          </a:p>
        </p:txBody>
      </p:sp>
      <p:sp>
        <p:nvSpPr>
          <p:cNvPr id="14" name="TextBox 13">
            <a:extLst>
              <a:ext uri="{FF2B5EF4-FFF2-40B4-BE49-F238E27FC236}">
                <a16:creationId xmlns:a16="http://schemas.microsoft.com/office/drawing/2014/main" id="{26E264E7-741A-47F8-926A-F86C2D29BD17}"/>
              </a:ext>
            </a:extLst>
          </p:cNvPr>
          <p:cNvSpPr txBox="1"/>
          <p:nvPr/>
        </p:nvSpPr>
        <p:spPr>
          <a:xfrm>
            <a:off x="273012" y="2033354"/>
            <a:ext cx="3206978" cy="461665"/>
          </a:xfrm>
          <a:prstGeom prst="rect">
            <a:avLst/>
          </a:prstGeom>
          <a:noFill/>
        </p:spPr>
        <p:txBody>
          <a:bodyPr wrap="square">
            <a:spAutoFit/>
          </a:bodyPr>
          <a:lstStyle/>
          <a:p>
            <a:r>
              <a:rPr lang="en-US" sz="1200" dirty="0"/>
              <a:t>B-1:  List Item Number and description of subcontracting opportunity listed in Section 2</a:t>
            </a:r>
          </a:p>
        </p:txBody>
      </p:sp>
      <p:cxnSp>
        <p:nvCxnSpPr>
          <p:cNvPr id="19" name="Straight Arrow Connector 18">
            <a:extLst>
              <a:ext uri="{FF2B5EF4-FFF2-40B4-BE49-F238E27FC236}">
                <a16:creationId xmlns:a16="http://schemas.microsoft.com/office/drawing/2014/main" id="{0110A0E3-7A57-414B-AE98-EBD3571EF6D3}"/>
              </a:ext>
            </a:extLst>
          </p:cNvPr>
          <p:cNvCxnSpPr>
            <a:cxnSpLocks/>
          </p:cNvCxnSpPr>
          <p:nvPr/>
        </p:nvCxnSpPr>
        <p:spPr>
          <a:xfrm>
            <a:off x="3734501" y="2303688"/>
            <a:ext cx="948389"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0" name="Picture 9">
            <a:extLst>
              <a:ext uri="{FF2B5EF4-FFF2-40B4-BE49-F238E27FC236}">
                <a16:creationId xmlns:a16="http://schemas.microsoft.com/office/drawing/2014/main" id="{23F10E4D-5EA3-45A0-8011-18E3955E415C}"/>
              </a:ext>
            </a:extLst>
          </p:cNvPr>
          <p:cNvPicPr>
            <a:picLocks noChangeAspect="1"/>
          </p:cNvPicPr>
          <p:nvPr/>
        </p:nvPicPr>
        <p:blipFill>
          <a:blip r:embed="rId2"/>
          <a:stretch>
            <a:fillRect/>
          </a:stretch>
        </p:blipFill>
        <p:spPr>
          <a:xfrm>
            <a:off x="4682890" y="1165082"/>
            <a:ext cx="4087066" cy="2025123"/>
          </a:xfrm>
          <a:prstGeom prst="rect">
            <a:avLst/>
          </a:prstGeom>
        </p:spPr>
      </p:pic>
      <p:sp>
        <p:nvSpPr>
          <p:cNvPr id="23" name="TextBox 22">
            <a:extLst>
              <a:ext uri="{FF2B5EF4-FFF2-40B4-BE49-F238E27FC236}">
                <a16:creationId xmlns:a16="http://schemas.microsoft.com/office/drawing/2014/main" id="{80D84B14-9FFD-41F3-9291-437FB5EA7F5A}"/>
              </a:ext>
            </a:extLst>
          </p:cNvPr>
          <p:cNvSpPr txBox="1"/>
          <p:nvPr/>
        </p:nvSpPr>
        <p:spPr>
          <a:xfrm>
            <a:off x="303936" y="2495019"/>
            <a:ext cx="3206978" cy="1200329"/>
          </a:xfrm>
          <a:prstGeom prst="rect">
            <a:avLst/>
          </a:prstGeom>
          <a:noFill/>
        </p:spPr>
        <p:txBody>
          <a:bodyPr wrap="square">
            <a:spAutoFit/>
          </a:bodyPr>
          <a:lstStyle/>
          <a:p>
            <a:r>
              <a:rPr lang="en-US" sz="1200" dirty="0"/>
              <a:t>B-2:  If you are using your </a:t>
            </a:r>
            <a:r>
              <a:rPr lang="en-US" sz="1200" b="1" dirty="0"/>
              <a:t>HUB Protégé, </a:t>
            </a:r>
            <a:r>
              <a:rPr lang="en-US" sz="1200" dirty="0"/>
              <a:t>mark yes and continue to Section B-4 GFE Method B form.</a:t>
            </a:r>
          </a:p>
          <a:p>
            <a:endParaRPr lang="en-US" sz="1200" dirty="0"/>
          </a:p>
          <a:p>
            <a:r>
              <a:rPr lang="en-US" sz="1200" b="1" dirty="0"/>
              <a:t>If you mark no, continue to Section B-3 and Section B-4 of GFE Method B form.</a:t>
            </a:r>
          </a:p>
        </p:txBody>
      </p:sp>
      <p:cxnSp>
        <p:nvCxnSpPr>
          <p:cNvPr id="24" name="Straight Arrow Connector 23">
            <a:extLst>
              <a:ext uri="{FF2B5EF4-FFF2-40B4-BE49-F238E27FC236}">
                <a16:creationId xmlns:a16="http://schemas.microsoft.com/office/drawing/2014/main" id="{13E77158-51BE-4857-828F-9D21FBEE504A}"/>
              </a:ext>
            </a:extLst>
          </p:cNvPr>
          <p:cNvCxnSpPr>
            <a:cxnSpLocks/>
          </p:cNvCxnSpPr>
          <p:nvPr/>
        </p:nvCxnSpPr>
        <p:spPr>
          <a:xfrm>
            <a:off x="3643499" y="3041567"/>
            <a:ext cx="948389"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5" name="TextBox 24">
            <a:extLst>
              <a:ext uri="{FF2B5EF4-FFF2-40B4-BE49-F238E27FC236}">
                <a16:creationId xmlns:a16="http://schemas.microsoft.com/office/drawing/2014/main" id="{A48A92C6-23D0-43B0-9E86-D543177607E6}"/>
              </a:ext>
            </a:extLst>
          </p:cNvPr>
          <p:cNvSpPr txBox="1"/>
          <p:nvPr/>
        </p:nvSpPr>
        <p:spPr>
          <a:xfrm>
            <a:off x="864188" y="3950755"/>
            <a:ext cx="7828317" cy="430887"/>
          </a:xfrm>
          <a:prstGeom prst="rect">
            <a:avLst/>
          </a:prstGeom>
          <a:noFill/>
        </p:spPr>
        <p:txBody>
          <a:bodyPr wrap="square">
            <a:spAutoFit/>
          </a:bodyPr>
          <a:lstStyle/>
          <a:p>
            <a:r>
              <a:rPr lang="en-US" sz="1100" b="1" dirty="0"/>
              <a:t>NOTE: GFE Method B, Section B-1 thru B-4 must be completed for each Subcontract Opportunity identified in HSP Section 2 Respondent's Subcontracting Intentions</a:t>
            </a:r>
            <a:endParaRPr lang="en-US" sz="1100" dirty="0"/>
          </a:p>
        </p:txBody>
      </p:sp>
    </p:spTree>
    <p:extLst>
      <p:ext uri="{BB962C8B-B14F-4D97-AF65-F5344CB8AC3E}">
        <p14:creationId xmlns:p14="http://schemas.microsoft.com/office/powerpoint/2010/main" val="844873591"/>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8">
            <a:extLst>
              <a:ext uri="{FF2B5EF4-FFF2-40B4-BE49-F238E27FC236}">
                <a16:creationId xmlns:a16="http://schemas.microsoft.com/office/drawing/2014/main" id="{D8252D6D-5CB2-42C2-AA3E-1182CB71D4CB}"/>
              </a:ext>
            </a:extLst>
          </p:cNvPr>
          <p:cNvSpPr/>
          <p:nvPr/>
        </p:nvSpPr>
        <p:spPr>
          <a:xfrm>
            <a:off x="923930" y="207486"/>
            <a:ext cx="6702156" cy="646331"/>
          </a:xfrm>
          <a:prstGeom prst="rect">
            <a:avLst/>
          </a:prstGeom>
        </p:spPr>
        <p:txBody>
          <a:bodyPr wrap="none" lIns="0" tIns="0" rIns="0" bIns="0">
            <a:spAutoFit/>
          </a:bodyPr>
          <a:lstStyle/>
          <a:p>
            <a:pPr algn="ctr"/>
            <a:r>
              <a:rPr lang="en-US" sz="2400" b="1" dirty="0">
                <a:latin typeface="Verdana-Bold"/>
              </a:rPr>
              <a:t>HUB Subcontracting Plan</a:t>
            </a:r>
          </a:p>
          <a:p>
            <a:pPr algn="ctr"/>
            <a:r>
              <a:rPr lang="en-US" b="1" dirty="0">
                <a:solidFill>
                  <a:schemeClr val="tx1"/>
                </a:solidFill>
                <a:latin typeface="Verdana-Bold"/>
              </a:rPr>
              <a:t>Subcontracting Will Not Meet Goals </a:t>
            </a:r>
            <a:r>
              <a:rPr lang="en-US" b="1" dirty="0">
                <a:solidFill>
                  <a:schemeClr val="tx1"/>
                </a:solidFill>
                <a:latin typeface="Calibri" panose="020F0502020204030204" pitchFamily="34" charset="0"/>
                <a:cs typeface="Calibri" panose="020F0502020204030204" pitchFamily="34" charset="0"/>
              </a:rPr>
              <a:t>•</a:t>
            </a:r>
            <a:r>
              <a:rPr lang="en-US" b="1" dirty="0">
                <a:solidFill>
                  <a:schemeClr val="tx1"/>
                </a:solidFill>
                <a:latin typeface="Verdana-Bold"/>
              </a:rPr>
              <a:t> GFE Method B</a:t>
            </a:r>
            <a:endParaRPr lang="en-US" sz="1600" b="1" dirty="0">
              <a:solidFill>
                <a:schemeClr val="tx1"/>
              </a:solidFill>
              <a:latin typeface="Verdana-Bold"/>
            </a:endParaRPr>
          </a:p>
        </p:txBody>
      </p:sp>
      <p:sp>
        <p:nvSpPr>
          <p:cNvPr id="7" name="TextBox 6">
            <a:extLst>
              <a:ext uri="{FF2B5EF4-FFF2-40B4-BE49-F238E27FC236}">
                <a16:creationId xmlns:a16="http://schemas.microsoft.com/office/drawing/2014/main" id="{82A54F4B-9C59-491F-90EA-39C301E2A226}"/>
              </a:ext>
            </a:extLst>
          </p:cNvPr>
          <p:cNvSpPr txBox="1"/>
          <p:nvPr/>
        </p:nvSpPr>
        <p:spPr>
          <a:xfrm>
            <a:off x="44405" y="1026583"/>
            <a:ext cx="3909223" cy="276999"/>
          </a:xfrm>
          <a:prstGeom prst="rect">
            <a:avLst/>
          </a:prstGeom>
          <a:noFill/>
        </p:spPr>
        <p:txBody>
          <a:bodyPr wrap="square">
            <a:spAutoFit/>
          </a:bodyPr>
          <a:lstStyle/>
          <a:p>
            <a:r>
              <a:rPr lang="en-US" sz="1200" b="1" dirty="0"/>
              <a:t>HSP Good Faith Effort Method B (Attachment B)</a:t>
            </a:r>
            <a:endParaRPr lang="en-US" sz="1200" dirty="0"/>
          </a:p>
        </p:txBody>
      </p:sp>
      <p:sp>
        <p:nvSpPr>
          <p:cNvPr id="14" name="TextBox 13">
            <a:extLst>
              <a:ext uri="{FF2B5EF4-FFF2-40B4-BE49-F238E27FC236}">
                <a16:creationId xmlns:a16="http://schemas.microsoft.com/office/drawing/2014/main" id="{26E264E7-741A-47F8-926A-F86C2D29BD17}"/>
              </a:ext>
            </a:extLst>
          </p:cNvPr>
          <p:cNvSpPr txBox="1"/>
          <p:nvPr/>
        </p:nvSpPr>
        <p:spPr>
          <a:xfrm>
            <a:off x="288474" y="1401376"/>
            <a:ext cx="8567052" cy="461665"/>
          </a:xfrm>
          <a:prstGeom prst="rect">
            <a:avLst/>
          </a:prstGeom>
          <a:noFill/>
        </p:spPr>
        <p:txBody>
          <a:bodyPr wrap="square">
            <a:spAutoFit/>
          </a:bodyPr>
          <a:lstStyle/>
          <a:p>
            <a:r>
              <a:rPr lang="en-US" sz="1200" dirty="0"/>
              <a:t>B-3:  You must comply with items a, b, c and d.  Provide documentation (i.e. fax, email, certified letter) demonstrating evidence of your good faith effort.  You are encouraged to use the Subcontract Opportunity Notification Form</a:t>
            </a:r>
          </a:p>
        </p:txBody>
      </p:sp>
      <p:cxnSp>
        <p:nvCxnSpPr>
          <p:cNvPr id="19" name="Straight Arrow Connector 18">
            <a:extLst>
              <a:ext uri="{FF2B5EF4-FFF2-40B4-BE49-F238E27FC236}">
                <a16:creationId xmlns:a16="http://schemas.microsoft.com/office/drawing/2014/main" id="{0110A0E3-7A57-414B-AE98-EBD3571EF6D3}"/>
              </a:ext>
            </a:extLst>
          </p:cNvPr>
          <p:cNvCxnSpPr>
            <a:cxnSpLocks/>
          </p:cNvCxnSpPr>
          <p:nvPr/>
        </p:nvCxnSpPr>
        <p:spPr>
          <a:xfrm>
            <a:off x="3898093" y="2672079"/>
            <a:ext cx="125851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3" name="TextBox 22">
            <a:extLst>
              <a:ext uri="{FF2B5EF4-FFF2-40B4-BE49-F238E27FC236}">
                <a16:creationId xmlns:a16="http://schemas.microsoft.com/office/drawing/2014/main" id="{80D84B14-9FFD-41F3-9291-437FB5EA7F5A}"/>
              </a:ext>
            </a:extLst>
          </p:cNvPr>
          <p:cNvSpPr txBox="1"/>
          <p:nvPr/>
        </p:nvSpPr>
        <p:spPr>
          <a:xfrm>
            <a:off x="436521" y="2471421"/>
            <a:ext cx="3206978" cy="2308324"/>
          </a:xfrm>
          <a:prstGeom prst="rect">
            <a:avLst/>
          </a:prstGeom>
          <a:noFill/>
        </p:spPr>
        <p:txBody>
          <a:bodyPr wrap="square">
            <a:spAutoFit/>
          </a:bodyPr>
          <a:lstStyle/>
          <a:p>
            <a:pPr marL="228600" indent="-228600">
              <a:buAutoNum type="alphaLcPeriod"/>
            </a:pPr>
            <a:r>
              <a:rPr lang="en-US" sz="900" dirty="0"/>
              <a:t>Allow HUB’s (7) working days to respond.  The initial day notice is sent is considered day zero and does not count as one of the (7) days</a:t>
            </a:r>
            <a:r>
              <a:rPr lang="en-US" sz="900" b="1" dirty="0"/>
              <a:t>.</a:t>
            </a:r>
          </a:p>
          <a:p>
            <a:pPr marL="228600" indent="-228600">
              <a:buAutoNum type="alphaLcPeriod"/>
            </a:pPr>
            <a:endParaRPr lang="en-US" sz="900" b="1" dirty="0"/>
          </a:p>
          <a:p>
            <a:pPr marL="228600" indent="-228600">
              <a:buAutoNum type="alphaLcPeriod"/>
            </a:pPr>
            <a:endParaRPr lang="en-US" sz="900" b="1" dirty="0"/>
          </a:p>
          <a:p>
            <a:pPr marL="228600" indent="-228600">
              <a:buAutoNum type="alphaLcPeriod"/>
            </a:pPr>
            <a:r>
              <a:rPr lang="en-US" sz="900" dirty="0"/>
              <a:t>List (3) HUB’s contacted</a:t>
            </a:r>
            <a:r>
              <a:rPr lang="en-US" sz="900" dirty="0">
                <a:solidFill>
                  <a:srgbClr val="FF0000"/>
                </a:solidFill>
              </a:rPr>
              <a:t>*</a:t>
            </a:r>
            <a:r>
              <a:rPr lang="en-US" sz="900" dirty="0"/>
              <a:t> for subcontracting opportunities</a:t>
            </a:r>
          </a:p>
          <a:p>
            <a:pPr marL="228600" indent="-228600">
              <a:buAutoNum type="alphaLcPeriod"/>
            </a:pPr>
            <a:endParaRPr lang="en-US" sz="900" dirty="0"/>
          </a:p>
          <a:p>
            <a:pPr marL="228600" indent="-228600">
              <a:buAutoNum type="alphaLcPeriod"/>
            </a:pPr>
            <a:endParaRPr lang="en-US" sz="900" dirty="0"/>
          </a:p>
          <a:p>
            <a:pPr marL="228600" indent="-228600">
              <a:buAutoNum type="alphaLcPeriod"/>
            </a:pPr>
            <a:r>
              <a:rPr lang="en-US" sz="900" dirty="0"/>
              <a:t>Provide subcontracting opportunity notice to trade organizations at least (7) working days prior to submitting your bid response</a:t>
            </a:r>
          </a:p>
          <a:p>
            <a:pPr marL="228600" indent="-228600">
              <a:buAutoNum type="alphaLcPeriod"/>
            </a:pPr>
            <a:endParaRPr lang="en-US" sz="900" dirty="0"/>
          </a:p>
          <a:p>
            <a:pPr marL="228600" indent="-228600">
              <a:buAutoNum type="alphaLcPeriod"/>
            </a:pPr>
            <a:r>
              <a:rPr lang="en-US" sz="900" dirty="0"/>
              <a:t>List (2) Trade Organization contacted for these subcontracting opportunities.</a:t>
            </a:r>
          </a:p>
          <a:p>
            <a:pPr marL="228600" indent="-228600">
              <a:buAutoNum type="alphaLcPeriod"/>
            </a:pPr>
            <a:endParaRPr lang="en-US" sz="900" b="1" dirty="0">
              <a:solidFill>
                <a:srgbClr val="FF0000"/>
              </a:solidFill>
            </a:endParaRPr>
          </a:p>
          <a:p>
            <a:pPr marL="228600" indent="-228600">
              <a:buAutoNum type="alphaLcPeriod"/>
            </a:pPr>
            <a:endParaRPr lang="en-US" sz="900" b="1" dirty="0"/>
          </a:p>
        </p:txBody>
      </p:sp>
      <p:pic>
        <p:nvPicPr>
          <p:cNvPr id="3" name="Picture 2">
            <a:extLst>
              <a:ext uri="{FF2B5EF4-FFF2-40B4-BE49-F238E27FC236}">
                <a16:creationId xmlns:a16="http://schemas.microsoft.com/office/drawing/2014/main" id="{13BBF2EA-E301-44D5-AC88-079FFB75F3E5}"/>
              </a:ext>
            </a:extLst>
          </p:cNvPr>
          <p:cNvPicPr>
            <a:picLocks noChangeAspect="1"/>
          </p:cNvPicPr>
          <p:nvPr/>
        </p:nvPicPr>
        <p:blipFill>
          <a:blip r:embed="rId2"/>
          <a:stretch>
            <a:fillRect/>
          </a:stretch>
        </p:blipFill>
        <p:spPr>
          <a:xfrm>
            <a:off x="5283464" y="1927861"/>
            <a:ext cx="3356928" cy="2705198"/>
          </a:xfrm>
          <a:prstGeom prst="rect">
            <a:avLst/>
          </a:prstGeom>
        </p:spPr>
      </p:pic>
      <p:cxnSp>
        <p:nvCxnSpPr>
          <p:cNvPr id="13" name="Straight Arrow Connector 12">
            <a:extLst>
              <a:ext uri="{FF2B5EF4-FFF2-40B4-BE49-F238E27FC236}">
                <a16:creationId xmlns:a16="http://schemas.microsoft.com/office/drawing/2014/main" id="{A2EF8657-CF91-4768-9308-949596461A4F}"/>
              </a:ext>
            </a:extLst>
          </p:cNvPr>
          <p:cNvCxnSpPr>
            <a:cxnSpLocks/>
          </p:cNvCxnSpPr>
          <p:nvPr/>
        </p:nvCxnSpPr>
        <p:spPr>
          <a:xfrm>
            <a:off x="3898093" y="3280460"/>
            <a:ext cx="125851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B03D1F45-94FF-4A9C-ACD2-D665D93F8A7C}"/>
              </a:ext>
            </a:extLst>
          </p:cNvPr>
          <p:cNvCxnSpPr>
            <a:cxnSpLocks/>
          </p:cNvCxnSpPr>
          <p:nvPr/>
        </p:nvCxnSpPr>
        <p:spPr>
          <a:xfrm>
            <a:off x="3898093" y="3753132"/>
            <a:ext cx="125851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122E5546-1A04-4F0D-9311-54AD0DEEB6EC}"/>
              </a:ext>
            </a:extLst>
          </p:cNvPr>
          <p:cNvCxnSpPr>
            <a:cxnSpLocks/>
          </p:cNvCxnSpPr>
          <p:nvPr/>
        </p:nvCxnSpPr>
        <p:spPr>
          <a:xfrm>
            <a:off x="3898093" y="4194982"/>
            <a:ext cx="125851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55016516"/>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60FBE-C3E1-4E28-B1A4-C6D320BD2D08}"/>
              </a:ext>
            </a:extLst>
          </p:cNvPr>
          <p:cNvSpPr/>
          <p:nvPr/>
        </p:nvSpPr>
        <p:spPr>
          <a:xfrm>
            <a:off x="458892" y="884571"/>
            <a:ext cx="5305844" cy="1131079"/>
          </a:xfrm>
          <a:prstGeom prst="rect">
            <a:avLst/>
          </a:prstGeom>
        </p:spPr>
        <p:txBody>
          <a:bodyPr wrap="square">
            <a:spAutoFit/>
          </a:bodyPr>
          <a:lstStyle/>
          <a:p>
            <a:pPr defTabSz="342900" eaLnBrk="0" fontAlgn="base" hangingPunct="0">
              <a:spcBef>
                <a:spcPct val="0"/>
              </a:spcBef>
              <a:spcAft>
                <a:spcPct val="0"/>
              </a:spcAft>
            </a:pPr>
            <a:r>
              <a:rPr lang="en-US" sz="1350" dirty="0">
                <a:solidFill>
                  <a:prstClr val="black"/>
                </a:solidFill>
                <a:latin typeface="Arial" panose="020B0604020202020204" pitchFamily="34" charset="0"/>
                <a:ea typeface="Geneva" pitchFamily="123" charset="-128"/>
                <a:cs typeface="Arial" panose="020B0604020202020204" pitchFamily="34" charset="0"/>
              </a:rPr>
              <a:t>Members of the Supplier Diversity Program work closely with the Purchasing staff and campus stakeholders to promote the use of small </a:t>
            </a:r>
            <a:r>
              <a:rPr lang="en-US" sz="1350" b="1" dirty="0">
                <a:solidFill>
                  <a:prstClr val="black"/>
                </a:solidFill>
                <a:latin typeface="Arial" panose="020B0604020202020204" pitchFamily="34" charset="0"/>
                <a:ea typeface="Geneva" pitchFamily="123" charset="-128"/>
                <a:cs typeface="Arial" panose="020B0604020202020204" pitchFamily="34" charset="0"/>
              </a:rPr>
              <a:t>minority, woman, </a:t>
            </a:r>
            <a:r>
              <a:rPr lang="en-US" sz="1350" dirty="0">
                <a:solidFill>
                  <a:prstClr val="black"/>
                </a:solidFill>
                <a:latin typeface="Arial" panose="020B0604020202020204" pitchFamily="34" charset="0"/>
                <a:ea typeface="Geneva" pitchFamily="123" charset="-128"/>
                <a:cs typeface="Arial" panose="020B0604020202020204" pitchFamily="34" charset="0"/>
              </a:rPr>
              <a:t>and</a:t>
            </a:r>
            <a:r>
              <a:rPr lang="en-US" sz="1350" b="1" dirty="0">
                <a:solidFill>
                  <a:prstClr val="black"/>
                </a:solidFill>
                <a:latin typeface="Arial" panose="020B0604020202020204" pitchFamily="34" charset="0"/>
                <a:ea typeface="Geneva" pitchFamily="123" charset="-128"/>
                <a:cs typeface="Arial" panose="020B0604020202020204" pitchFamily="34" charset="0"/>
              </a:rPr>
              <a:t> veteran-owned businesses</a:t>
            </a:r>
            <a:r>
              <a:rPr lang="en-US" sz="1350" dirty="0">
                <a:solidFill>
                  <a:prstClr val="black"/>
                </a:solidFill>
                <a:latin typeface="Arial" panose="020B0604020202020204" pitchFamily="34" charset="0"/>
                <a:ea typeface="Geneva" pitchFamily="123" charset="-128"/>
                <a:cs typeface="Arial" panose="020B0604020202020204" pitchFamily="34" charset="0"/>
              </a:rPr>
              <a:t>, including the State of Texas Historically Underutilized Business (HUB) supplier.</a:t>
            </a:r>
            <a:r>
              <a:rPr lang="en-US" sz="1350" b="1" dirty="0">
                <a:latin typeface="Arial" panose="020B0604020202020204" pitchFamily="34" charset="0"/>
                <a:ea typeface="Geneva" pitchFamily="123" charset="-128"/>
                <a:cs typeface="Arial" panose="020B0604020202020204" pitchFamily="34" charset="0"/>
              </a:rPr>
              <a:t> </a:t>
            </a:r>
          </a:p>
        </p:txBody>
      </p:sp>
      <p:sp>
        <p:nvSpPr>
          <p:cNvPr id="16" name="Title 1">
            <a:extLst>
              <a:ext uri="{FF2B5EF4-FFF2-40B4-BE49-F238E27FC236}">
                <a16:creationId xmlns:a16="http://schemas.microsoft.com/office/drawing/2014/main" id="{B92D69F9-6E4D-4869-854C-4ABA4EA2FA8B}"/>
              </a:ext>
            </a:extLst>
          </p:cNvPr>
          <p:cNvSpPr txBox="1">
            <a:spLocks/>
          </p:cNvSpPr>
          <p:nvPr/>
        </p:nvSpPr>
        <p:spPr>
          <a:xfrm>
            <a:off x="383204" y="264799"/>
            <a:ext cx="6059160" cy="288076"/>
          </a:xfrm>
          <a:prstGeom prst="rect">
            <a:avLst/>
          </a:prstGeom>
        </p:spPr>
        <p:txBody>
          <a:bodyPr/>
          <a:lstStyle>
            <a:lvl1pPr algn="l" defTabSz="457200" rtl="0" eaLnBrk="0" fontAlgn="base" hangingPunct="0">
              <a:spcBef>
                <a:spcPct val="0"/>
              </a:spcBef>
              <a:spcAft>
                <a:spcPct val="0"/>
              </a:spcAft>
              <a:defRPr sz="2400" b="1" kern="1200">
                <a:solidFill>
                  <a:srgbClr val="004278"/>
                </a:solidFill>
                <a:latin typeface="Helvetica"/>
                <a:ea typeface="Geneva" pitchFamily="123" charset="-128"/>
                <a:cs typeface="Helvetica"/>
              </a:defRPr>
            </a:lvl1pPr>
            <a:lvl2pPr algn="l" defTabSz="457200" rtl="0" eaLnBrk="0" fontAlgn="base" hangingPunct="0">
              <a:spcBef>
                <a:spcPct val="0"/>
              </a:spcBef>
              <a:spcAft>
                <a:spcPct val="0"/>
              </a:spcAft>
              <a:defRPr sz="1600" b="1">
                <a:solidFill>
                  <a:srgbClr val="004278"/>
                </a:solidFill>
                <a:latin typeface="Helvetica" panose="020B0604020202020204" pitchFamily="34" charset="0"/>
                <a:ea typeface="Geneva" pitchFamily="123" charset="-128"/>
                <a:cs typeface="Helvetica" panose="020B0604020202020204" pitchFamily="34" charset="0"/>
              </a:defRPr>
            </a:lvl2pPr>
            <a:lvl3pPr algn="l" defTabSz="457200" rtl="0" eaLnBrk="0" fontAlgn="base" hangingPunct="0">
              <a:spcBef>
                <a:spcPct val="0"/>
              </a:spcBef>
              <a:spcAft>
                <a:spcPct val="0"/>
              </a:spcAft>
              <a:defRPr sz="1600" b="1">
                <a:solidFill>
                  <a:srgbClr val="004278"/>
                </a:solidFill>
                <a:latin typeface="Helvetica" panose="020B0604020202020204" pitchFamily="34" charset="0"/>
                <a:ea typeface="Geneva" pitchFamily="123" charset="-128"/>
                <a:cs typeface="Helvetica" panose="020B0604020202020204" pitchFamily="34" charset="0"/>
              </a:defRPr>
            </a:lvl3pPr>
            <a:lvl4pPr algn="l" defTabSz="457200" rtl="0" eaLnBrk="0" fontAlgn="base" hangingPunct="0">
              <a:spcBef>
                <a:spcPct val="0"/>
              </a:spcBef>
              <a:spcAft>
                <a:spcPct val="0"/>
              </a:spcAft>
              <a:defRPr sz="1600" b="1">
                <a:solidFill>
                  <a:srgbClr val="004278"/>
                </a:solidFill>
                <a:latin typeface="Helvetica" panose="020B0604020202020204" pitchFamily="34" charset="0"/>
                <a:ea typeface="Geneva" pitchFamily="123" charset="-128"/>
                <a:cs typeface="Helvetica" panose="020B0604020202020204" pitchFamily="34" charset="0"/>
              </a:defRPr>
            </a:lvl4pPr>
            <a:lvl5pPr algn="l" defTabSz="457200" rtl="0" eaLnBrk="0" fontAlgn="base" hangingPunct="0">
              <a:spcBef>
                <a:spcPct val="0"/>
              </a:spcBef>
              <a:spcAft>
                <a:spcPct val="0"/>
              </a:spcAft>
              <a:defRPr sz="1600" b="1">
                <a:solidFill>
                  <a:srgbClr val="004278"/>
                </a:solidFill>
                <a:latin typeface="Helvetica" panose="020B0604020202020204" pitchFamily="34" charset="0"/>
                <a:ea typeface="Geneva" pitchFamily="123" charset="-128"/>
                <a:cs typeface="Helvetica" panose="020B0604020202020204" pitchFamily="34" charset="0"/>
              </a:defRPr>
            </a:lvl5pPr>
            <a:lvl6pPr marL="457200" algn="l" defTabSz="457200" rtl="0" fontAlgn="base">
              <a:spcBef>
                <a:spcPct val="0"/>
              </a:spcBef>
              <a:spcAft>
                <a:spcPct val="0"/>
              </a:spcAft>
              <a:defRPr sz="1600" b="1">
                <a:solidFill>
                  <a:srgbClr val="004278"/>
                </a:solidFill>
                <a:latin typeface="Helvetica" panose="020B0604020202020204" pitchFamily="34" charset="0"/>
                <a:ea typeface="Geneva" pitchFamily="123" charset="-128"/>
              </a:defRPr>
            </a:lvl6pPr>
            <a:lvl7pPr marL="914400" algn="l" defTabSz="457200" rtl="0" fontAlgn="base">
              <a:spcBef>
                <a:spcPct val="0"/>
              </a:spcBef>
              <a:spcAft>
                <a:spcPct val="0"/>
              </a:spcAft>
              <a:defRPr sz="1600" b="1">
                <a:solidFill>
                  <a:srgbClr val="004278"/>
                </a:solidFill>
                <a:latin typeface="Helvetica" panose="020B0604020202020204" pitchFamily="34" charset="0"/>
                <a:ea typeface="Geneva" pitchFamily="123" charset="-128"/>
              </a:defRPr>
            </a:lvl7pPr>
            <a:lvl8pPr marL="1371600" algn="l" defTabSz="457200" rtl="0" fontAlgn="base">
              <a:spcBef>
                <a:spcPct val="0"/>
              </a:spcBef>
              <a:spcAft>
                <a:spcPct val="0"/>
              </a:spcAft>
              <a:defRPr sz="1600" b="1">
                <a:solidFill>
                  <a:srgbClr val="004278"/>
                </a:solidFill>
                <a:latin typeface="Helvetica" panose="020B0604020202020204" pitchFamily="34" charset="0"/>
                <a:ea typeface="Geneva" pitchFamily="123" charset="-128"/>
              </a:defRPr>
            </a:lvl8pPr>
            <a:lvl9pPr marL="1828800" algn="l" defTabSz="457200" rtl="0" fontAlgn="base">
              <a:spcBef>
                <a:spcPct val="0"/>
              </a:spcBef>
              <a:spcAft>
                <a:spcPct val="0"/>
              </a:spcAft>
              <a:defRPr sz="1600" b="1">
                <a:solidFill>
                  <a:srgbClr val="004278"/>
                </a:solidFill>
                <a:latin typeface="Helvetica" panose="020B0604020202020204" pitchFamily="34" charset="0"/>
                <a:ea typeface="Geneva" pitchFamily="123" charset="-128"/>
              </a:defRPr>
            </a:lvl9pPr>
          </a:lstStyle>
          <a:p>
            <a:pPr defTabSz="342900"/>
            <a:r>
              <a:rPr lang="en-US" dirty="0">
                <a:solidFill>
                  <a:schemeClr val="tx1"/>
                </a:solidFill>
              </a:rPr>
              <a:t>HUB Program - UTD Commitment</a:t>
            </a:r>
            <a:endParaRPr lang="en-US" sz="1800" dirty="0">
              <a:solidFill>
                <a:schemeClr val="tx1"/>
              </a:solidFill>
            </a:endParaRPr>
          </a:p>
        </p:txBody>
      </p:sp>
      <p:sp>
        <p:nvSpPr>
          <p:cNvPr id="17" name="Rectangle 16">
            <a:extLst>
              <a:ext uri="{FF2B5EF4-FFF2-40B4-BE49-F238E27FC236}">
                <a16:creationId xmlns:a16="http://schemas.microsoft.com/office/drawing/2014/main" id="{5ED807DB-436A-4E8F-81FC-14D01D7EA205}"/>
              </a:ext>
            </a:extLst>
          </p:cNvPr>
          <p:cNvSpPr/>
          <p:nvPr/>
        </p:nvSpPr>
        <p:spPr>
          <a:xfrm>
            <a:off x="3357660" y="3022338"/>
            <a:ext cx="5375307" cy="1131079"/>
          </a:xfrm>
          <a:prstGeom prst="rect">
            <a:avLst/>
          </a:prstGeom>
        </p:spPr>
        <p:txBody>
          <a:bodyPr wrap="square">
            <a:spAutoFit/>
          </a:bodyPr>
          <a:lstStyle/>
          <a:p>
            <a:pPr defTabSz="342900" eaLnBrk="0" fontAlgn="base" hangingPunct="0">
              <a:spcBef>
                <a:spcPct val="0"/>
              </a:spcBef>
              <a:spcAft>
                <a:spcPct val="0"/>
              </a:spcAft>
            </a:pPr>
            <a:r>
              <a:rPr lang="en-US" sz="1350" dirty="0">
                <a:solidFill>
                  <a:prstClr val="black"/>
                </a:solidFill>
                <a:latin typeface="Arial" panose="020B0604020202020204" pitchFamily="34" charset="0"/>
                <a:ea typeface="Geneva" pitchFamily="123" charset="-128"/>
                <a:cs typeface="Arial" panose="020B0604020202020204" pitchFamily="34" charset="0"/>
              </a:rPr>
              <a:t>The University of Texas Dallas </a:t>
            </a:r>
            <a:r>
              <a:rPr lang="en-US" sz="1350" b="1" dirty="0">
                <a:latin typeface="Arial" panose="020B0604020202020204" pitchFamily="34" charset="0"/>
                <a:ea typeface="Geneva" pitchFamily="123" charset="-128"/>
                <a:cs typeface="Arial" panose="020B0604020202020204" pitchFamily="34" charset="0"/>
              </a:rPr>
              <a:t>is dedicated to promoting opportunities for Historically Underutilized Businesses </a:t>
            </a:r>
            <a:r>
              <a:rPr lang="en-US" sz="1350" dirty="0">
                <a:solidFill>
                  <a:prstClr val="black"/>
                </a:solidFill>
                <a:latin typeface="Arial" panose="020B0604020202020204" pitchFamily="34" charset="0"/>
                <a:ea typeface="Geneva" pitchFamily="123" charset="-128"/>
                <a:cs typeface="Arial" panose="020B0604020202020204" pitchFamily="34" charset="0"/>
              </a:rPr>
              <a:t>to compete for University purchases and contracts.  The policy </a:t>
            </a:r>
            <a:r>
              <a:rPr lang="en-US" sz="1350" dirty="0">
                <a:latin typeface="Arial" panose="020B0604020202020204" pitchFamily="34" charset="0"/>
                <a:ea typeface="Geneva" pitchFamily="123" charset="-128"/>
                <a:cs typeface="Arial" panose="020B0604020202020204" pitchFamily="34" charset="0"/>
              </a:rPr>
              <a:t>is to</a:t>
            </a:r>
            <a:r>
              <a:rPr lang="en-US" sz="1350" b="1" dirty="0">
                <a:latin typeface="Arial" panose="020B0604020202020204" pitchFamily="34" charset="0"/>
                <a:ea typeface="Geneva" pitchFamily="123" charset="-128"/>
                <a:cs typeface="Arial" panose="020B0604020202020204" pitchFamily="34" charset="0"/>
              </a:rPr>
              <a:t> </a:t>
            </a:r>
            <a:r>
              <a:rPr lang="en-US" sz="1350" dirty="0">
                <a:latin typeface="Arial" panose="020B0604020202020204" pitchFamily="34" charset="0"/>
                <a:ea typeface="Geneva" pitchFamily="123" charset="-128"/>
                <a:cs typeface="Arial" panose="020B0604020202020204" pitchFamily="34" charset="0"/>
              </a:rPr>
              <a:t>foster</a:t>
            </a:r>
            <a:r>
              <a:rPr lang="en-US" sz="1350" b="1" dirty="0">
                <a:latin typeface="Arial" panose="020B0604020202020204" pitchFamily="34" charset="0"/>
                <a:ea typeface="Geneva" pitchFamily="123" charset="-128"/>
                <a:cs typeface="Arial" panose="020B0604020202020204" pitchFamily="34" charset="0"/>
              </a:rPr>
              <a:t> </a:t>
            </a:r>
            <a:r>
              <a:rPr lang="en-US" sz="1350" dirty="0">
                <a:latin typeface="Arial" panose="020B0604020202020204" pitchFamily="34" charset="0"/>
                <a:ea typeface="Geneva" pitchFamily="123" charset="-128"/>
                <a:cs typeface="Arial" panose="020B0604020202020204" pitchFamily="34" charset="0"/>
              </a:rPr>
              <a:t>an</a:t>
            </a:r>
            <a:r>
              <a:rPr lang="en-US" sz="1350" b="1" dirty="0">
                <a:latin typeface="Arial" panose="020B0604020202020204" pitchFamily="34" charset="0"/>
                <a:ea typeface="Geneva" pitchFamily="123" charset="-128"/>
                <a:cs typeface="Arial" panose="020B0604020202020204" pitchFamily="34" charset="0"/>
              </a:rPr>
              <a:t> </a:t>
            </a:r>
            <a:r>
              <a:rPr lang="en-US" sz="1350" dirty="0">
                <a:latin typeface="Arial" panose="020B0604020202020204" pitchFamily="34" charset="0"/>
                <a:ea typeface="Geneva" pitchFamily="123" charset="-128"/>
                <a:cs typeface="Arial" panose="020B0604020202020204" pitchFamily="34" charset="0"/>
              </a:rPr>
              <a:t>environment</a:t>
            </a:r>
            <a:r>
              <a:rPr lang="en-US" sz="1350" b="1" dirty="0">
                <a:latin typeface="Arial" panose="020B0604020202020204" pitchFamily="34" charset="0"/>
                <a:ea typeface="Geneva" pitchFamily="123" charset="-128"/>
                <a:cs typeface="Arial" panose="020B0604020202020204" pitchFamily="34" charset="0"/>
              </a:rPr>
              <a:t> </a:t>
            </a:r>
            <a:r>
              <a:rPr lang="en-US" sz="1350" dirty="0">
                <a:latin typeface="Arial" panose="020B0604020202020204" pitchFamily="34" charset="0"/>
                <a:ea typeface="Geneva" pitchFamily="123" charset="-128"/>
                <a:cs typeface="Arial" panose="020B0604020202020204" pitchFamily="34" charset="0"/>
              </a:rPr>
              <a:t>that will enhance participation</a:t>
            </a:r>
            <a:r>
              <a:rPr lang="en-US" sz="1350" b="1" dirty="0">
                <a:latin typeface="Arial" panose="020B0604020202020204" pitchFamily="34" charset="0"/>
                <a:ea typeface="Geneva" pitchFamily="123" charset="-128"/>
                <a:cs typeface="Arial" panose="020B0604020202020204" pitchFamily="34" charset="0"/>
              </a:rPr>
              <a:t> </a:t>
            </a:r>
            <a:r>
              <a:rPr lang="en-US" sz="1350" dirty="0">
                <a:solidFill>
                  <a:prstClr val="black"/>
                </a:solidFill>
                <a:latin typeface="Arial" panose="020B0604020202020204" pitchFamily="34" charset="0"/>
                <a:ea typeface="Geneva" pitchFamily="123" charset="-128"/>
                <a:cs typeface="Arial" panose="020B0604020202020204" pitchFamily="34" charset="0"/>
              </a:rPr>
              <a:t>from such vendors from all areas of the University.</a:t>
            </a:r>
          </a:p>
        </p:txBody>
      </p:sp>
      <p:pic>
        <p:nvPicPr>
          <p:cNvPr id="19" name="Picture 18">
            <a:extLst>
              <a:ext uri="{FF2B5EF4-FFF2-40B4-BE49-F238E27FC236}">
                <a16:creationId xmlns:a16="http://schemas.microsoft.com/office/drawing/2014/main" id="{4F863663-22B5-8EC0-BB10-1EEA47FBD79C}"/>
              </a:ext>
            </a:extLst>
          </p:cNvPr>
          <p:cNvPicPr>
            <a:picLocks noChangeAspect="1"/>
          </p:cNvPicPr>
          <p:nvPr/>
        </p:nvPicPr>
        <p:blipFill>
          <a:blip r:embed="rId3"/>
          <a:stretch>
            <a:fillRect/>
          </a:stretch>
        </p:blipFill>
        <p:spPr>
          <a:xfrm>
            <a:off x="205089" y="2347346"/>
            <a:ext cx="3023474" cy="2015649"/>
          </a:xfrm>
          <a:prstGeom prst="rect">
            <a:avLst/>
          </a:prstGeom>
        </p:spPr>
      </p:pic>
      <p:pic>
        <p:nvPicPr>
          <p:cNvPr id="20" name="Picture 19">
            <a:extLst>
              <a:ext uri="{FF2B5EF4-FFF2-40B4-BE49-F238E27FC236}">
                <a16:creationId xmlns:a16="http://schemas.microsoft.com/office/drawing/2014/main" id="{8DC8B62B-6BA3-8B77-E111-84A2C9B5E453}"/>
              </a:ext>
            </a:extLst>
          </p:cNvPr>
          <p:cNvPicPr>
            <a:picLocks noChangeAspect="1"/>
          </p:cNvPicPr>
          <p:nvPr/>
        </p:nvPicPr>
        <p:blipFill>
          <a:blip r:embed="rId4"/>
          <a:stretch>
            <a:fillRect/>
          </a:stretch>
        </p:blipFill>
        <p:spPr>
          <a:xfrm>
            <a:off x="5915439" y="633067"/>
            <a:ext cx="2906572" cy="1938683"/>
          </a:xfrm>
          <a:prstGeom prst="rect">
            <a:avLst/>
          </a:prstGeom>
        </p:spPr>
      </p:pic>
    </p:spTree>
    <p:extLst>
      <p:ext uri="{BB962C8B-B14F-4D97-AF65-F5344CB8AC3E}">
        <p14:creationId xmlns:p14="http://schemas.microsoft.com/office/powerpoint/2010/main" val="1026093006"/>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8">
            <a:extLst>
              <a:ext uri="{FF2B5EF4-FFF2-40B4-BE49-F238E27FC236}">
                <a16:creationId xmlns:a16="http://schemas.microsoft.com/office/drawing/2014/main" id="{D8252D6D-5CB2-42C2-AA3E-1182CB71D4CB}"/>
              </a:ext>
            </a:extLst>
          </p:cNvPr>
          <p:cNvSpPr/>
          <p:nvPr/>
        </p:nvSpPr>
        <p:spPr>
          <a:xfrm>
            <a:off x="968380" y="203320"/>
            <a:ext cx="6702156" cy="646331"/>
          </a:xfrm>
          <a:prstGeom prst="rect">
            <a:avLst/>
          </a:prstGeom>
        </p:spPr>
        <p:txBody>
          <a:bodyPr wrap="none" lIns="0" tIns="0" rIns="0" bIns="0">
            <a:spAutoFit/>
          </a:bodyPr>
          <a:lstStyle/>
          <a:p>
            <a:pPr algn="ctr"/>
            <a:r>
              <a:rPr lang="en-US" sz="2400" b="1" dirty="0">
                <a:latin typeface="Verdana-Bold"/>
              </a:rPr>
              <a:t>HUB Subcontracting Plan</a:t>
            </a:r>
          </a:p>
          <a:p>
            <a:pPr algn="ctr"/>
            <a:r>
              <a:rPr lang="en-US" b="1" dirty="0">
                <a:solidFill>
                  <a:schemeClr val="tx1"/>
                </a:solidFill>
                <a:latin typeface="Verdana-Bold"/>
              </a:rPr>
              <a:t>Subcontracting Will Not Meet Goals </a:t>
            </a:r>
            <a:r>
              <a:rPr lang="en-US" b="1" dirty="0">
                <a:solidFill>
                  <a:schemeClr val="tx1"/>
                </a:solidFill>
                <a:latin typeface="Calibri" panose="020F0502020204030204" pitchFamily="34" charset="0"/>
                <a:cs typeface="Calibri" panose="020F0502020204030204" pitchFamily="34" charset="0"/>
              </a:rPr>
              <a:t>•</a:t>
            </a:r>
            <a:r>
              <a:rPr lang="en-US" b="1" dirty="0">
                <a:solidFill>
                  <a:schemeClr val="tx1"/>
                </a:solidFill>
                <a:latin typeface="Verdana-Bold"/>
              </a:rPr>
              <a:t> GFE Method B</a:t>
            </a:r>
            <a:endParaRPr lang="en-US" sz="1600" b="1" dirty="0">
              <a:solidFill>
                <a:schemeClr val="tx1"/>
              </a:solidFill>
              <a:latin typeface="Verdana-Bold"/>
            </a:endParaRPr>
          </a:p>
        </p:txBody>
      </p:sp>
      <p:sp>
        <p:nvSpPr>
          <p:cNvPr id="7" name="TextBox 6">
            <a:extLst>
              <a:ext uri="{FF2B5EF4-FFF2-40B4-BE49-F238E27FC236}">
                <a16:creationId xmlns:a16="http://schemas.microsoft.com/office/drawing/2014/main" id="{82A54F4B-9C59-491F-90EA-39C301E2A226}"/>
              </a:ext>
            </a:extLst>
          </p:cNvPr>
          <p:cNvSpPr txBox="1"/>
          <p:nvPr/>
        </p:nvSpPr>
        <p:spPr>
          <a:xfrm>
            <a:off x="44405" y="1026583"/>
            <a:ext cx="3909223" cy="276999"/>
          </a:xfrm>
          <a:prstGeom prst="rect">
            <a:avLst/>
          </a:prstGeom>
          <a:noFill/>
        </p:spPr>
        <p:txBody>
          <a:bodyPr wrap="square">
            <a:spAutoFit/>
          </a:bodyPr>
          <a:lstStyle/>
          <a:p>
            <a:r>
              <a:rPr lang="en-US" sz="1200" b="1" dirty="0"/>
              <a:t>HSP Good Faith Effort Method B (Attachment B)</a:t>
            </a:r>
            <a:endParaRPr lang="en-US" sz="1200" dirty="0"/>
          </a:p>
        </p:txBody>
      </p:sp>
      <p:sp>
        <p:nvSpPr>
          <p:cNvPr id="14" name="TextBox 13">
            <a:extLst>
              <a:ext uri="{FF2B5EF4-FFF2-40B4-BE49-F238E27FC236}">
                <a16:creationId xmlns:a16="http://schemas.microsoft.com/office/drawing/2014/main" id="{26E264E7-741A-47F8-926A-F86C2D29BD17}"/>
              </a:ext>
            </a:extLst>
          </p:cNvPr>
          <p:cNvSpPr txBox="1"/>
          <p:nvPr/>
        </p:nvSpPr>
        <p:spPr>
          <a:xfrm>
            <a:off x="288474" y="1401376"/>
            <a:ext cx="8567052" cy="276999"/>
          </a:xfrm>
          <a:prstGeom prst="rect">
            <a:avLst/>
          </a:prstGeom>
          <a:noFill/>
        </p:spPr>
        <p:txBody>
          <a:bodyPr wrap="square">
            <a:spAutoFit/>
          </a:bodyPr>
          <a:lstStyle/>
          <a:p>
            <a:r>
              <a:rPr lang="en-US" sz="1200" dirty="0"/>
              <a:t>B-4:  Subcontractor Selection</a:t>
            </a:r>
          </a:p>
        </p:txBody>
      </p:sp>
      <p:cxnSp>
        <p:nvCxnSpPr>
          <p:cNvPr id="19" name="Straight Arrow Connector 18">
            <a:extLst>
              <a:ext uri="{FF2B5EF4-FFF2-40B4-BE49-F238E27FC236}">
                <a16:creationId xmlns:a16="http://schemas.microsoft.com/office/drawing/2014/main" id="{0110A0E3-7A57-414B-AE98-EBD3571EF6D3}"/>
              </a:ext>
            </a:extLst>
          </p:cNvPr>
          <p:cNvCxnSpPr>
            <a:cxnSpLocks/>
          </p:cNvCxnSpPr>
          <p:nvPr/>
        </p:nvCxnSpPr>
        <p:spPr>
          <a:xfrm>
            <a:off x="3832339" y="2267208"/>
            <a:ext cx="125851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3" name="TextBox 22">
            <a:extLst>
              <a:ext uri="{FF2B5EF4-FFF2-40B4-BE49-F238E27FC236}">
                <a16:creationId xmlns:a16="http://schemas.microsoft.com/office/drawing/2014/main" id="{80D84B14-9FFD-41F3-9291-437FB5EA7F5A}"/>
              </a:ext>
            </a:extLst>
          </p:cNvPr>
          <p:cNvSpPr txBox="1"/>
          <p:nvPr/>
        </p:nvSpPr>
        <p:spPr>
          <a:xfrm>
            <a:off x="490015" y="1998344"/>
            <a:ext cx="3018002" cy="507831"/>
          </a:xfrm>
          <a:prstGeom prst="rect">
            <a:avLst/>
          </a:prstGeom>
          <a:noFill/>
        </p:spPr>
        <p:txBody>
          <a:bodyPr wrap="square">
            <a:spAutoFit/>
          </a:bodyPr>
          <a:lstStyle/>
          <a:p>
            <a:r>
              <a:rPr lang="en-US" sz="900" b="1" dirty="0"/>
              <a:t>Section A</a:t>
            </a:r>
            <a:r>
              <a:rPr lang="en-US" sz="900" dirty="0"/>
              <a:t>.  List Item Number and description of subcontracting opportunity listed in Section 2:  Respondents Subcontracting Intentions </a:t>
            </a:r>
          </a:p>
        </p:txBody>
      </p:sp>
      <p:cxnSp>
        <p:nvCxnSpPr>
          <p:cNvPr id="13" name="Straight Arrow Connector 12">
            <a:extLst>
              <a:ext uri="{FF2B5EF4-FFF2-40B4-BE49-F238E27FC236}">
                <a16:creationId xmlns:a16="http://schemas.microsoft.com/office/drawing/2014/main" id="{A2EF8657-CF91-4768-9308-949596461A4F}"/>
              </a:ext>
            </a:extLst>
          </p:cNvPr>
          <p:cNvCxnSpPr>
            <a:cxnSpLocks/>
          </p:cNvCxnSpPr>
          <p:nvPr/>
        </p:nvCxnSpPr>
        <p:spPr>
          <a:xfrm>
            <a:off x="3832339" y="2820839"/>
            <a:ext cx="125851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B03D1F45-94FF-4A9C-ACD2-D665D93F8A7C}"/>
              </a:ext>
            </a:extLst>
          </p:cNvPr>
          <p:cNvCxnSpPr>
            <a:cxnSpLocks/>
          </p:cNvCxnSpPr>
          <p:nvPr/>
        </p:nvCxnSpPr>
        <p:spPr>
          <a:xfrm>
            <a:off x="3898093" y="3753132"/>
            <a:ext cx="125851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4" name="Picture 3">
            <a:extLst>
              <a:ext uri="{FF2B5EF4-FFF2-40B4-BE49-F238E27FC236}">
                <a16:creationId xmlns:a16="http://schemas.microsoft.com/office/drawing/2014/main" id="{F000CB8A-3D90-4CC7-87EA-408FD45EDB0F}"/>
              </a:ext>
            </a:extLst>
          </p:cNvPr>
          <p:cNvPicPr>
            <a:picLocks noChangeAspect="1"/>
          </p:cNvPicPr>
          <p:nvPr/>
        </p:nvPicPr>
        <p:blipFill>
          <a:blip r:embed="rId2"/>
          <a:stretch>
            <a:fillRect/>
          </a:stretch>
        </p:blipFill>
        <p:spPr>
          <a:xfrm>
            <a:off x="5662984" y="1629935"/>
            <a:ext cx="2254100" cy="2934946"/>
          </a:xfrm>
          <a:prstGeom prst="rect">
            <a:avLst/>
          </a:prstGeom>
        </p:spPr>
      </p:pic>
      <p:sp>
        <p:nvSpPr>
          <p:cNvPr id="17" name="TextBox 16">
            <a:extLst>
              <a:ext uri="{FF2B5EF4-FFF2-40B4-BE49-F238E27FC236}">
                <a16:creationId xmlns:a16="http://schemas.microsoft.com/office/drawing/2014/main" id="{0273E78B-662E-45F7-BCB1-7D117D6691B7}"/>
              </a:ext>
            </a:extLst>
          </p:cNvPr>
          <p:cNvSpPr txBox="1"/>
          <p:nvPr/>
        </p:nvSpPr>
        <p:spPr>
          <a:xfrm>
            <a:off x="484479" y="2625083"/>
            <a:ext cx="3018002" cy="369332"/>
          </a:xfrm>
          <a:prstGeom prst="rect">
            <a:avLst/>
          </a:prstGeom>
          <a:noFill/>
        </p:spPr>
        <p:txBody>
          <a:bodyPr wrap="square">
            <a:spAutoFit/>
          </a:bodyPr>
          <a:lstStyle/>
          <a:p>
            <a:r>
              <a:rPr lang="en-US" sz="900" b="1" dirty="0"/>
              <a:t>Section B</a:t>
            </a:r>
            <a:r>
              <a:rPr lang="en-US" sz="900" dirty="0"/>
              <a:t>.  Enter each selected (to be awarded) subcontractor and provide all information in this field.  </a:t>
            </a:r>
          </a:p>
        </p:txBody>
      </p:sp>
      <p:sp>
        <p:nvSpPr>
          <p:cNvPr id="18" name="TextBox 17">
            <a:extLst>
              <a:ext uri="{FF2B5EF4-FFF2-40B4-BE49-F238E27FC236}">
                <a16:creationId xmlns:a16="http://schemas.microsoft.com/office/drawing/2014/main" id="{92C40DB2-07D7-4EA2-B5FF-23825872F608}"/>
              </a:ext>
            </a:extLst>
          </p:cNvPr>
          <p:cNvSpPr txBox="1"/>
          <p:nvPr/>
        </p:nvSpPr>
        <p:spPr>
          <a:xfrm>
            <a:off x="527765" y="3524997"/>
            <a:ext cx="3018002" cy="369332"/>
          </a:xfrm>
          <a:prstGeom prst="rect">
            <a:avLst/>
          </a:prstGeom>
          <a:noFill/>
        </p:spPr>
        <p:txBody>
          <a:bodyPr wrap="square">
            <a:spAutoFit/>
          </a:bodyPr>
          <a:lstStyle/>
          <a:p>
            <a:r>
              <a:rPr lang="en-US" sz="900" b="1" dirty="0"/>
              <a:t>Section C</a:t>
            </a:r>
            <a:r>
              <a:rPr lang="en-US" sz="900" dirty="0"/>
              <a:t>.  Provide written justification as to why a HUB was not selected for this subcontracting opportunity</a:t>
            </a:r>
          </a:p>
        </p:txBody>
      </p:sp>
      <p:sp>
        <p:nvSpPr>
          <p:cNvPr id="20" name="TextBox 19">
            <a:extLst>
              <a:ext uri="{FF2B5EF4-FFF2-40B4-BE49-F238E27FC236}">
                <a16:creationId xmlns:a16="http://schemas.microsoft.com/office/drawing/2014/main" id="{178DDB21-A4AC-4C23-B5D1-7630339DFAF4}"/>
              </a:ext>
            </a:extLst>
          </p:cNvPr>
          <p:cNvSpPr txBox="1"/>
          <p:nvPr/>
        </p:nvSpPr>
        <p:spPr>
          <a:xfrm>
            <a:off x="5595726" y="1011215"/>
            <a:ext cx="3304250" cy="507831"/>
          </a:xfrm>
          <a:prstGeom prst="rect">
            <a:avLst/>
          </a:prstGeom>
          <a:noFill/>
        </p:spPr>
        <p:txBody>
          <a:bodyPr wrap="square">
            <a:spAutoFit/>
          </a:bodyPr>
          <a:lstStyle/>
          <a:p>
            <a:r>
              <a:rPr lang="en-US" sz="900" b="1" dirty="0"/>
              <a:t>Don’t put “To Be Determined (TBD) under Company Name, Approximate Dollar Amount and Expected Percentage of Contract</a:t>
            </a:r>
          </a:p>
        </p:txBody>
      </p:sp>
    </p:spTree>
    <p:extLst>
      <p:ext uri="{BB962C8B-B14F-4D97-AF65-F5344CB8AC3E}">
        <p14:creationId xmlns:p14="http://schemas.microsoft.com/office/powerpoint/2010/main" val="3833657796"/>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8">
            <a:extLst>
              <a:ext uri="{FF2B5EF4-FFF2-40B4-BE49-F238E27FC236}">
                <a16:creationId xmlns:a16="http://schemas.microsoft.com/office/drawing/2014/main" id="{D8252D6D-5CB2-42C2-AA3E-1182CB71D4CB}"/>
              </a:ext>
            </a:extLst>
          </p:cNvPr>
          <p:cNvSpPr/>
          <p:nvPr/>
        </p:nvSpPr>
        <p:spPr>
          <a:xfrm>
            <a:off x="923930" y="207486"/>
            <a:ext cx="6702156" cy="646331"/>
          </a:xfrm>
          <a:prstGeom prst="rect">
            <a:avLst/>
          </a:prstGeom>
        </p:spPr>
        <p:txBody>
          <a:bodyPr wrap="none" lIns="0" tIns="0" rIns="0" bIns="0">
            <a:spAutoFit/>
          </a:bodyPr>
          <a:lstStyle/>
          <a:p>
            <a:pPr algn="ctr"/>
            <a:r>
              <a:rPr lang="en-US" sz="2400" b="1" dirty="0">
                <a:latin typeface="Verdana-Bold"/>
              </a:rPr>
              <a:t>Hub Subcontracting Plan</a:t>
            </a:r>
          </a:p>
          <a:p>
            <a:pPr algn="ctr"/>
            <a:r>
              <a:rPr lang="en-US" b="1" dirty="0">
                <a:solidFill>
                  <a:schemeClr val="tx1"/>
                </a:solidFill>
                <a:latin typeface="Verdana-Bold"/>
              </a:rPr>
              <a:t>Subcontracting Will Not Meet Goals </a:t>
            </a:r>
            <a:r>
              <a:rPr lang="en-US" b="1" dirty="0">
                <a:solidFill>
                  <a:schemeClr val="tx1"/>
                </a:solidFill>
                <a:latin typeface="Calibri" panose="020F0502020204030204" pitchFamily="34" charset="0"/>
                <a:cs typeface="Calibri" panose="020F0502020204030204" pitchFamily="34" charset="0"/>
              </a:rPr>
              <a:t>•</a:t>
            </a:r>
            <a:r>
              <a:rPr lang="en-US" b="1" dirty="0">
                <a:solidFill>
                  <a:schemeClr val="tx1"/>
                </a:solidFill>
                <a:latin typeface="Verdana-Bold"/>
              </a:rPr>
              <a:t> GFE Method B</a:t>
            </a:r>
            <a:endParaRPr lang="en-US" sz="1600" b="1" dirty="0">
              <a:solidFill>
                <a:schemeClr val="tx1"/>
              </a:solidFill>
              <a:latin typeface="Verdana-Bold"/>
            </a:endParaRPr>
          </a:p>
        </p:txBody>
      </p:sp>
      <p:sp>
        <p:nvSpPr>
          <p:cNvPr id="7" name="TextBox 6">
            <a:extLst>
              <a:ext uri="{FF2B5EF4-FFF2-40B4-BE49-F238E27FC236}">
                <a16:creationId xmlns:a16="http://schemas.microsoft.com/office/drawing/2014/main" id="{82A54F4B-9C59-491F-90EA-39C301E2A226}"/>
              </a:ext>
            </a:extLst>
          </p:cNvPr>
          <p:cNvSpPr txBox="1"/>
          <p:nvPr/>
        </p:nvSpPr>
        <p:spPr>
          <a:xfrm>
            <a:off x="44405" y="1026583"/>
            <a:ext cx="3909223" cy="276999"/>
          </a:xfrm>
          <a:prstGeom prst="rect">
            <a:avLst/>
          </a:prstGeom>
          <a:noFill/>
        </p:spPr>
        <p:txBody>
          <a:bodyPr wrap="square">
            <a:spAutoFit/>
          </a:bodyPr>
          <a:lstStyle/>
          <a:p>
            <a:r>
              <a:rPr lang="en-US" sz="1200" b="1" dirty="0"/>
              <a:t>HSP Subcontracting Opportunity Notification Form</a:t>
            </a:r>
            <a:endParaRPr lang="en-US" sz="1200" dirty="0"/>
          </a:p>
        </p:txBody>
      </p:sp>
      <p:sp>
        <p:nvSpPr>
          <p:cNvPr id="14" name="TextBox 13">
            <a:extLst>
              <a:ext uri="{FF2B5EF4-FFF2-40B4-BE49-F238E27FC236}">
                <a16:creationId xmlns:a16="http://schemas.microsoft.com/office/drawing/2014/main" id="{26E264E7-741A-47F8-926A-F86C2D29BD17}"/>
              </a:ext>
            </a:extLst>
          </p:cNvPr>
          <p:cNvSpPr txBox="1"/>
          <p:nvPr/>
        </p:nvSpPr>
        <p:spPr>
          <a:xfrm>
            <a:off x="288474" y="1401376"/>
            <a:ext cx="3108975" cy="276999"/>
          </a:xfrm>
          <a:prstGeom prst="rect">
            <a:avLst/>
          </a:prstGeom>
          <a:noFill/>
        </p:spPr>
        <p:txBody>
          <a:bodyPr wrap="square">
            <a:spAutoFit/>
          </a:bodyPr>
          <a:lstStyle/>
          <a:p>
            <a:r>
              <a:rPr lang="en-US" sz="1200" dirty="0"/>
              <a:t>B-4:  Subcontractor Selection</a:t>
            </a:r>
          </a:p>
        </p:txBody>
      </p:sp>
      <p:cxnSp>
        <p:nvCxnSpPr>
          <p:cNvPr id="19" name="Straight Arrow Connector 18">
            <a:extLst>
              <a:ext uri="{FF2B5EF4-FFF2-40B4-BE49-F238E27FC236}">
                <a16:creationId xmlns:a16="http://schemas.microsoft.com/office/drawing/2014/main" id="{0110A0E3-7A57-414B-AE98-EBD3571EF6D3}"/>
              </a:ext>
            </a:extLst>
          </p:cNvPr>
          <p:cNvCxnSpPr>
            <a:cxnSpLocks/>
          </p:cNvCxnSpPr>
          <p:nvPr/>
        </p:nvCxnSpPr>
        <p:spPr>
          <a:xfrm>
            <a:off x="4194121" y="2024403"/>
            <a:ext cx="125851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B03D1F45-94FF-4A9C-ACD2-D665D93F8A7C}"/>
              </a:ext>
            </a:extLst>
          </p:cNvPr>
          <p:cNvCxnSpPr>
            <a:cxnSpLocks/>
          </p:cNvCxnSpPr>
          <p:nvPr/>
        </p:nvCxnSpPr>
        <p:spPr>
          <a:xfrm>
            <a:off x="4194121" y="3753132"/>
            <a:ext cx="125851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3" name="Picture 2">
            <a:extLst>
              <a:ext uri="{FF2B5EF4-FFF2-40B4-BE49-F238E27FC236}">
                <a16:creationId xmlns:a16="http://schemas.microsoft.com/office/drawing/2014/main" id="{238C51BD-0C14-428F-85AB-8BE700C26002}"/>
              </a:ext>
            </a:extLst>
          </p:cNvPr>
          <p:cNvPicPr>
            <a:picLocks noChangeAspect="1"/>
          </p:cNvPicPr>
          <p:nvPr/>
        </p:nvPicPr>
        <p:blipFill>
          <a:blip r:embed="rId2"/>
          <a:stretch>
            <a:fillRect/>
          </a:stretch>
        </p:blipFill>
        <p:spPr>
          <a:xfrm>
            <a:off x="5746552" y="1026583"/>
            <a:ext cx="2461315" cy="3255287"/>
          </a:xfrm>
          <a:prstGeom prst="rect">
            <a:avLst/>
          </a:prstGeom>
        </p:spPr>
      </p:pic>
      <p:sp>
        <p:nvSpPr>
          <p:cNvPr id="17" name="TextBox 16">
            <a:extLst>
              <a:ext uri="{FF2B5EF4-FFF2-40B4-BE49-F238E27FC236}">
                <a16:creationId xmlns:a16="http://schemas.microsoft.com/office/drawing/2014/main" id="{80005B33-0BCB-4703-BB16-961CA00A14F7}"/>
              </a:ext>
            </a:extLst>
          </p:cNvPr>
          <p:cNvSpPr txBox="1"/>
          <p:nvPr/>
        </p:nvSpPr>
        <p:spPr>
          <a:xfrm>
            <a:off x="936133" y="1780232"/>
            <a:ext cx="3108975" cy="577081"/>
          </a:xfrm>
          <a:prstGeom prst="rect">
            <a:avLst/>
          </a:prstGeom>
          <a:noFill/>
        </p:spPr>
        <p:txBody>
          <a:bodyPr wrap="square">
            <a:spAutoFit/>
          </a:bodyPr>
          <a:lstStyle/>
          <a:p>
            <a:r>
              <a:rPr lang="en-US" sz="1050" b="1" dirty="0"/>
              <a:t>Section A </a:t>
            </a:r>
            <a:r>
              <a:rPr lang="en-US" sz="1050" dirty="0"/>
              <a:t>– Provide Company contact information.  Should be the same as point of contact in HSP</a:t>
            </a:r>
          </a:p>
        </p:txBody>
      </p:sp>
      <p:cxnSp>
        <p:nvCxnSpPr>
          <p:cNvPr id="18" name="Straight Arrow Connector 17">
            <a:extLst>
              <a:ext uri="{FF2B5EF4-FFF2-40B4-BE49-F238E27FC236}">
                <a16:creationId xmlns:a16="http://schemas.microsoft.com/office/drawing/2014/main" id="{317D92A0-F817-4E5E-B9DC-A6FE0080F839}"/>
              </a:ext>
            </a:extLst>
          </p:cNvPr>
          <p:cNvCxnSpPr>
            <a:cxnSpLocks/>
          </p:cNvCxnSpPr>
          <p:nvPr/>
        </p:nvCxnSpPr>
        <p:spPr>
          <a:xfrm>
            <a:off x="4194121" y="2357313"/>
            <a:ext cx="125851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0" name="TextBox 19">
            <a:extLst>
              <a:ext uri="{FF2B5EF4-FFF2-40B4-BE49-F238E27FC236}">
                <a16:creationId xmlns:a16="http://schemas.microsoft.com/office/drawing/2014/main" id="{220E0870-7796-4B58-9CD2-A7D0FB97DCC9}"/>
              </a:ext>
            </a:extLst>
          </p:cNvPr>
          <p:cNvSpPr txBox="1"/>
          <p:nvPr/>
        </p:nvSpPr>
        <p:spPr>
          <a:xfrm>
            <a:off x="936133" y="2314180"/>
            <a:ext cx="3108975" cy="577081"/>
          </a:xfrm>
          <a:prstGeom prst="rect">
            <a:avLst/>
          </a:prstGeom>
          <a:noFill/>
        </p:spPr>
        <p:txBody>
          <a:bodyPr wrap="square">
            <a:spAutoFit/>
          </a:bodyPr>
          <a:lstStyle/>
          <a:p>
            <a:r>
              <a:rPr lang="en-US" sz="1050" b="1" dirty="0"/>
              <a:t>Section B </a:t>
            </a:r>
            <a:r>
              <a:rPr lang="en-US" sz="1050" dirty="0"/>
              <a:t>– Provide Agency contact information; RFP/RFQ The point of contact (Not the HUB Coordinator</a:t>
            </a:r>
          </a:p>
        </p:txBody>
      </p:sp>
      <p:cxnSp>
        <p:nvCxnSpPr>
          <p:cNvPr id="21" name="Straight Arrow Connector 20">
            <a:extLst>
              <a:ext uri="{FF2B5EF4-FFF2-40B4-BE49-F238E27FC236}">
                <a16:creationId xmlns:a16="http://schemas.microsoft.com/office/drawing/2014/main" id="{17E60EAC-2662-487E-9292-76245F27703F}"/>
              </a:ext>
            </a:extLst>
          </p:cNvPr>
          <p:cNvCxnSpPr>
            <a:cxnSpLocks/>
          </p:cNvCxnSpPr>
          <p:nvPr/>
        </p:nvCxnSpPr>
        <p:spPr>
          <a:xfrm>
            <a:off x="4194121" y="3056725"/>
            <a:ext cx="125851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TextBox 21">
            <a:extLst>
              <a:ext uri="{FF2B5EF4-FFF2-40B4-BE49-F238E27FC236}">
                <a16:creationId xmlns:a16="http://schemas.microsoft.com/office/drawing/2014/main" id="{3D5E3EE1-7B35-448A-BDE2-96799EA60690}"/>
              </a:ext>
            </a:extLst>
          </p:cNvPr>
          <p:cNvSpPr txBox="1"/>
          <p:nvPr/>
        </p:nvSpPr>
        <p:spPr>
          <a:xfrm>
            <a:off x="936133" y="2938282"/>
            <a:ext cx="3108975" cy="415498"/>
          </a:xfrm>
          <a:prstGeom prst="rect">
            <a:avLst/>
          </a:prstGeom>
          <a:noFill/>
        </p:spPr>
        <p:txBody>
          <a:bodyPr wrap="square">
            <a:spAutoFit/>
          </a:bodyPr>
          <a:lstStyle/>
          <a:p>
            <a:r>
              <a:rPr lang="en-US" sz="1050" b="1" dirty="0"/>
              <a:t>Section C-1 </a:t>
            </a:r>
            <a:r>
              <a:rPr lang="en-US" sz="1050" dirty="0"/>
              <a:t>– Enter Bid Response Due Date and Time</a:t>
            </a:r>
          </a:p>
        </p:txBody>
      </p:sp>
      <p:sp>
        <p:nvSpPr>
          <p:cNvPr id="24" name="TextBox 23">
            <a:extLst>
              <a:ext uri="{FF2B5EF4-FFF2-40B4-BE49-F238E27FC236}">
                <a16:creationId xmlns:a16="http://schemas.microsoft.com/office/drawing/2014/main" id="{A24E7C46-3A5F-44C2-B8E9-1D8721061FE8}"/>
              </a:ext>
            </a:extLst>
          </p:cNvPr>
          <p:cNvSpPr txBox="1"/>
          <p:nvPr/>
        </p:nvSpPr>
        <p:spPr>
          <a:xfrm>
            <a:off x="936133" y="3603806"/>
            <a:ext cx="3108975" cy="577081"/>
          </a:xfrm>
          <a:prstGeom prst="rect">
            <a:avLst/>
          </a:prstGeom>
          <a:noFill/>
        </p:spPr>
        <p:txBody>
          <a:bodyPr wrap="square">
            <a:spAutoFit/>
          </a:bodyPr>
          <a:lstStyle/>
          <a:p>
            <a:r>
              <a:rPr lang="en-US" sz="1050" b="1" dirty="0"/>
              <a:t>Section C-2.5 </a:t>
            </a:r>
            <a:r>
              <a:rPr lang="en-US" sz="1050" dirty="0"/>
              <a:t>Provide information applicable to the subcontracting opportunity to obtain the best responses from solicitate companies</a:t>
            </a:r>
          </a:p>
        </p:txBody>
      </p:sp>
    </p:spTree>
    <p:extLst>
      <p:ext uri="{BB962C8B-B14F-4D97-AF65-F5344CB8AC3E}">
        <p14:creationId xmlns:p14="http://schemas.microsoft.com/office/powerpoint/2010/main" val="670178981"/>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8">
            <a:extLst>
              <a:ext uri="{FF2B5EF4-FFF2-40B4-BE49-F238E27FC236}">
                <a16:creationId xmlns:a16="http://schemas.microsoft.com/office/drawing/2014/main" id="{D8252D6D-5CB2-42C2-AA3E-1182CB71D4CB}"/>
              </a:ext>
            </a:extLst>
          </p:cNvPr>
          <p:cNvSpPr/>
          <p:nvPr/>
        </p:nvSpPr>
        <p:spPr>
          <a:xfrm>
            <a:off x="1158804" y="207486"/>
            <a:ext cx="6232412" cy="646331"/>
          </a:xfrm>
          <a:prstGeom prst="rect">
            <a:avLst/>
          </a:prstGeom>
        </p:spPr>
        <p:txBody>
          <a:bodyPr wrap="none" lIns="0" tIns="0" rIns="0" bIns="0">
            <a:spAutoFit/>
          </a:bodyPr>
          <a:lstStyle/>
          <a:p>
            <a:pPr algn="ctr"/>
            <a:r>
              <a:rPr lang="en-US" sz="2400" b="1" dirty="0">
                <a:latin typeface="Verdana-Bold"/>
              </a:rPr>
              <a:t>Hub Subcontracting Plan</a:t>
            </a:r>
          </a:p>
          <a:p>
            <a:pPr algn="ctr"/>
            <a:r>
              <a:rPr lang="en-US" b="1" dirty="0">
                <a:solidFill>
                  <a:schemeClr val="tx1"/>
                </a:solidFill>
                <a:latin typeface="Verdana-Bold"/>
              </a:rPr>
              <a:t>HUB Subcontracting Progress Assessment Report (PAR)</a:t>
            </a:r>
            <a:endParaRPr lang="en-US" sz="1600" b="1" dirty="0">
              <a:solidFill>
                <a:schemeClr val="tx1"/>
              </a:solidFill>
              <a:latin typeface="Verdana-Bold"/>
            </a:endParaRPr>
          </a:p>
        </p:txBody>
      </p:sp>
      <p:cxnSp>
        <p:nvCxnSpPr>
          <p:cNvPr id="19" name="Straight Arrow Connector 18">
            <a:extLst>
              <a:ext uri="{FF2B5EF4-FFF2-40B4-BE49-F238E27FC236}">
                <a16:creationId xmlns:a16="http://schemas.microsoft.com/office/drawing/2014/main" id="{0110A0E3-7A57-414B-AE98-EBD3571EF6D3}"/>
              </a:ext>
            </a:extLst>
          </p:cNvPr>
          <p:cNvCxnSpPr>
            <a:cxnSpLocks/>
          </p:cNvCxnSpPr>
          <p:nvPr/>
        </p:nvCxnSpPr>
        <p:spPr>
          <a:xfrm flipH="1" flipV="1">
            <a:off x="3131278" y="1813093"/>
            <a:ext cx="398615" cy="304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3" name="TextBox 22">
            <a:extLst>
              <a:ext uri="{FF2B5EF4-FFF2-40B4-BE49-F238E27FC236}">
                <a16:creationId xmlns:a16="http://schemas.microsoft.com/office/drawing/2014/main" id="{80D84B14-9FFD-41F3-9291-437FB5EA7F5A}"/>
              </a:ext>
            </a:extLst>
          </p:cNvPr>
          <p:cNvSpPr txBox="1"/>
          <p:nvPr/>
        </p:nvSpPr>
        <p:spPr>
          <a:xfrm>
            <a:off x="562213" y="1930185"/>
            <a:ext cx="3206978" cy="369332"/>
          </a:xfrm>
          <a:prstGeom prst="rect">
            <a:avLst/>
          </a:prstGeom>
          <a:noFill/>
        </p:spPr>
        <p:txBody>
          <a:bodyPr wrap="square">
            <a:spAutoFit/>
          </a:bodyPr>
          <a:lstStyle/>
          <a:p>
            <a:pPr marL="228600" indent="-228600">
              <a:buAutoNum type="alphaLcPeriod"/>
            </a:pPr>
            <a:endParaRPr lang="en-US" sz="900" b="1" dirty="0">
              <a:solidFill>
                <a:srgbClr val="FF0000"/>
              </a:solidFill>
            </a:endParaRPr>
          </a:p>
          <a:p>
            <a:pPr marL="228600" indent="-228600">
              <a:buAutoNum type="alphaLcPeriod"/>
            </a:pPr>
            <a:endParaRPr lang="en-US" sz="900" b="1" dirty="0"/>
          </a:p>
        </p:txBody>
      </p:sp>
      <p:cxnSp>
        <p:nvCxnSpPr>
          <p:cNvPr id="13" name="Straight Arrow Connector 12">
            <a:extLst>
              <a:ext uri="{FF2B5EF4-FFF2-40B4-BE49-F238E27FC236}">
                <a16:creationId xmlns:a16="http://schemas.microsoft.com/office/drawing/2014/main" id="{A2EF8657-CF91-4768-9308-949596461A4F}"/>
              </a:ext>
            </a:extLst>
          </p:cNvPr>
          <p:cNvCxnSpPr>
            <a:cxnSpLocks/>
          </p:cNvCxnSpPr>
          <p:nvPr/>
        </p:nvCxnSpPr>
        <p:spPr>
          <a:xfrm>
            <a:off x="5822662" y="2920634"/>
            <a:ext cx="504957"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4" name="Picture 3">
            <a:extLst>
              <a:ext uri="{FF2B5EF4-FFF2-40B4-BE49-F238E27FC236}">
                <a16:creationId xmlns:a16="http://schemas.microsoft.com/office/drawing/2014/main" id="{C6D41377-CB0A-4971-95CC-7F25506D1121}"/>
              </a:ext>
            </a:extLst>
          </p:cNvPr>
          <p:cNvPicPr>
            <a:picLocks noChangeAspect="1"/>
          </p:cNvPicPr>
          <p:nvPr/>
        </p:nvPicPr>
        <p:blipFill>
          <a:blip r:embed="rId2"/>
          <a:stretch>
            <a:fillRect/>
          </a:stretch>
        </p:blipFill>
        <p:spPr>
          <a:xfrm>
            <a:off x="435232" y="991438"/>
            <a:ext cx="2478294" cy="3235779"/>
          </a:xfrm>
          <a:prstGeom prst="rect">
            <a:avLst/>
          </a:prstGeom>
        </p:spPr>
      </p:pic>
      <p:pic>
        <p:nvPicPr>
          <p:cNvPr id="18" name="Picture 17">
            <a:extLst>
              <a:ext uri="{FF2B5EF4-FFF2-40B4-BE49-F238E27FC236}">
                <a16:creationId xmlns:a16="http://schemas.microsoft.com/office/drawing/2014/main" id="{2FD7EA15-53FE-4A9A-8A85-EF9B9C7C4C6D}"/>
              </a:ext>
            </a:extLst>
          </p:cNvPr>
          <p:cNvPicPr>
            <a:picLocks noChangeAspect="1"/>
          </p:cNvPicPr>
          <p:nvPr/>
        </p:nvPicPr>
        <p:blipFill>
          <a:blip r:embed="rId3"/>
          <a:stretch>
            <a:fillRect/>
          </a:stretch>
        </p:blipFill>
        <p:spPr>
          <a:xfrm>
            <a:off x="6430631" y="850004"/>
            <a:ext cx="2438608" cy="3235776"/>
          </a:xfrm>
          <a:prstGeom prst="rect">
            <a:avLst/>
          </a:prstGeom>
        </p:spPr>
      </p:pic>
      <p:sp>
        <p:nvSpPr>
          <p:cNvPr id="20" name="TextBox 19">
            <a:extLst>
              <a:ext uri="{FF2B5EF4-FFF2-40B4-BE49-F238E27FC236}">
                <a16:creationId xmlns:a16="http://schemas.microsoft.com/office/drawing/2014/main" id="{B434112E-7515-4A73-AA74-8C540BCB04A8}"/>
              </a:ext>
            </a:extLst>
          </p:cNvPr>
          <p:cNvSpPr txBox="1"/>
          <p:nvPr/>
        </p:nvSpPr>
        <p:spPr>
          <a:xfrm>
            <a:off x="3581400" y="1522597"/>
            <a:ext cx="2478294" cy="1061829"/>
          </a:xfrm>
          <a:prstGeom prst="rect">
            <a:avLst/>
          </a:prstGeom>
          <a:noFill/>
        </p:spPr>
        <p:txBody>
          <a:bodyPr wrap="square">
            <a:spAutoFit/>
          </a:bodyPr>
          <a:lstStyle/>
          <a:p>
            <a:r>
              <a:rPr lang="en-US" sz="900" b="1" dirty="0"/>
              <a:t>This form must be completed and submitted to the contracting agency each month to document compliance with your HSP.  </a:t>
            </a:r>
          </a:p>
          <a:p>
            <a:endParaRPr lang="en-US" sz="900" b="1" dirty="0"/>
          </a:p>
          <a:p>
            <a:r>
              <a:rPr lang="en-US" sz="900" b="1" dirty="0"/>
              <a:t>PAR form with Instructions will be provided during Post Award Meeting</a:t>
            </a:r>
          </a:p>
        </p:txBody>
      </p:sp>
      <p:sp>
        <p:nvSpPr>
          <p:cNvPr id="24" name="TextBox 23">
            <a:extLst>
              <a:ext uri="{FF2B5EF4-FFF2-40B4-BE49-F238E27FC236}">
                <a16:creationId xmlns:a16="http://schemas.microsoft.com/office/drawing/2014/main" id="{9682DDC7-EA68-4FAF-ADA0-E5294DDC4299}"/>
              </a:ext>
            </a:extLst>
          </p:cNvPr>
          <p:cNvSpPr txBox="1"/>
          <p:nvPr/>
        </p:nvSpPr>
        <p:spPr>
          <a:xfrm>
            <a:off x="4814532" y="2805218"/>
            <a:ext cx="880909" cy="230832"/>
          </a:xfrm>
          <a:prstGeom prst="rect">
            <a:avLst/>
          </a:prstGeom>
          <a:noFill/>
        </p:spPr>
        <p:txBody>
          <a:bodyPr wrap="square">
            <a:spAutoFit/>
          </a:bodyPr>
          <a:lstStyle/>
          <a:p>
            <a:pPr algn="r"/>
            <a:r>
              <a:rPr lang="en-US" sz="900" b="1" dirty="0"/>
              <a:t>Instructions</a:t>
            </a:r>
          </a:p>
        </p:txBody>
      </p:sp>
      <p:sp>
        <p:nvSpPr>
          <p:cNvPr id="26" name="TextBox 25">
            <a:extLst>
              <a:ext uri="{FF2B5EF4-FFF2-40B4-BE49-F238E27FC236}">
                <a16:creationId xmlns:a16="http://schemas.microsoft.com/office/drawing/2014/main" id="{1D3DCFCA-AF1A-4F21-B4C5-5E73AC581696}"/>
              </a:ext>
            </a:extLst>
          </p:cNvPr>
          <p:cNvSpPr txBox="1"/>
          <p:nvPr/>
        </p:nvSpPr>
        <p:spPr>
          <a:xfrm>
            <a:off x="3284463" y="3935447"/>
            <a:ext cx="3015912" cy="430887"/>
          </a:xfrm>
          <a:prstGeom prst="rect">
            <a:avLst/>
          </a:prstGeom>
          <a:noFill/>
        </p:spPr>
        <p:txBody>
          <a:bodyPr wrap="square">
            <a:spAutoFit/>
          </a:bodyPr>
          <a:lstStyle/>
          <a:p>
            <a:r>
              <a:rPr lang="en-US" sz="1100" b="1" dirty="0"/>
              <a:t>PAR shall be submitted with each request for payment as a condition of payment. </a:t>
            </a:r>
          </a:p>
        </p:txBody>
      </p:sp>
    </p:spTree>
    <p:extLst>
      <p:ext uri="{BB962C8B-B14F-4D97-AF65-F5344CB8AC3E}">
        <p14:creationId xmlns:p14="http://schemas.microsoft.com/office/powerpoint/2010/main" val="867742838"/>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12C6B12A-6059-4EE0-8FD6-887877FD2FB4}"/>
              </a:ext>
            </a:extLst>
          </p:cNvPr>
          <p:cNvSpPr txBox="1"/>
          <p:nvPr/>
        </p:nvSpPr>
        <p:spPr>
          <a:xfrm>
            <a:off x="1515135" y="282422"/>
            <a:ext cx="6254496" cy="530915"/>
          </a:xfrm>
          <a:prstGeom prst="rect">
            <a:avLst/>
          </a:prstGeom>
          <a:noFill/>
        </p:spPr>
        <p:txBody>
          <a:bodyPr wrap="square" rtlCol="0">
            <a:spAutoFit/>
          </a:bodyPr>
          <a:lstStyle/>
          <a:p>
            <a:pPr algn="ctr" defTabSz="342900"/>
            <a:r>
              <a:rPr lang="en-US" sz="1500" b="1" dirty="0">
                <a:latin typeface="Arial"/>
              </a:rPr>
              <a:t>The University of Texas at Dallas </a:t>
            </a:r>
          </a:p>
          <a:p>
            <a:pPr algn="ctr" defTabSz="342900"/>
            <a:r>
              <a:rPr lang="en-US" sz="1350" b="1" dirty="0">
                <a:latin typeface="Arial"/>
              </a:rPr>
              <a:t>HUB Point of Contact</a:t>
            </a:r>
          </a:p>
        </p:txBody>
      </p:sp>
      <p:sp>
        <p:nvSpPr>
          <p:cNvPr id="23" name="TextBox 22">
            <a:extLst>
              <a:ext uri="{FF2B5EF4-FFF2-40B4-BE49-F238E27FC236}">
                <a16:creationId xmlns:a16="http://schemas.microsoft.com/office/drawing/2014/main" id="{19446E8D-F84C-4151-B771-5D2A0DBA05D2}"/>
              </a:ext>
            </a:extLst>
          </p:cNvPr>
          <p:cNvSpPr txBox="1"/>
          <p:nvPr/>
        </p:nvSpPr>
        <p:spPr>
          <a:xfrm>
            <a:off x="3478413" y="1059755"/>
            <a:ext cx="5581650" cy="1200329"/>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Verdana-Bold"/>
                <a:ea typeface="+mn-ea"/>
                <a:cs typeface="+mn-cs"/>
              </a:rPr>
              <a:t>A preliminary review of proposed HSPs by the HUB Team is highly recommended to address possible deficiencies prior to bid submission.  Responders are advised to submit their HSP for review at least 10 days prior to due date.</a:t>
            </a:r>
          </a:p>
          <a:p>
            <a:pPr marR="0" lvl="0" algn="l" defTabSz="457200" rtl="0" eaLnBrk="1" fontAlgn="auto" latinLnBrk="0" hangingPunct="1">
              <a:lnSpc>
                <a:spcPct val="100000"/>
              </a:lnSpc>
              <a:spcBef>
                <a:spcPts val="0"/>
              </a:spcBef>
              <a:spcAft>
                <a:spcPts val="0"/>
              </a:spcAft>
              <a:buClrTx/>
              <a:buSzTx/>
              <a:tabLst/>
              <a:defRPr/>
            </a:pPr>
            <a:endParaRPr kumimoji="0" lang="en-US" sz="1200" b="1" i="0" u="none" strike="noStrike" kern="1200" cap="none" spc="0" normalizeH="0" baseline="0" noProof="0" dirty="0">
              <a:ln>
                <a:noFill/>
              </a:ln>
              <a:solidFill>
                <a:prstClr val="black"/>
              </a:solidFill>
              <a:effectLst/>
              <a:uLnTx/>
              <a:uFillTx/>
              <a:latin typeface="Verdana-Bold"/>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Verdana-Bold"/>
                <a:ea typeface="+mn-ea"/>
                <a:cs typeface="+mn-cs"/>
              </a:rPr>
              <a:t>Submit review via email </a:t>
            </a:r>
            <a:r>
              <a:rPr kumimoji="0" lang="en-US" sz="1200" b="1" i="0" u="none" strike="noStrike" kern="1200" cap="none" spc="0" normalizeH="0" baseline="0" noProof="0" dirty="0">
                <a:ln>
                  <a:noFill/>
                </a:ln>
                <a:solidFill>
                  <a:prstClr val="black"/>
                </a:solidFill>
                <a:effectLst/>
                <a:uLnTx/>
                <a:uFillTx/>
                <a:latin typeface="Verdana-Bold"/>
                <a:ea typeface="+mn-ea"/>
                <a:cs typeface="+mn-cs"/>
                <a:hlinkClick r:id="rId3"/>
              </a:rPr>
              <a:t>hub@utdallas.edu</a:t>
            </a:r>
            <a:r>
              <a:rPr kumimoji="0" lang="en-US" sz="1200" b="1" i="0" u="none" strike="noStrike" kern="1200" cap="none" spc="0" normalizeH="0" baseline="0" noProof="0" dirty="0">
                <a:ln>
                  <a:noFill/>
                </a:ln>
                <a:solidFill>
                  <a:prstClr val="black"/>
                </a:solidFill>
                <a:effectLst/>
                <a:uLnTx/>
                <a:uFillTx/>
                <a:latin typeface="Verdana-Bold"/>
                <a:ea typeface="+mn-ea"/>
                <a:cs typeface="+mn-cs"/>
              </a:rPr>
              <a:t> </a:t>
            </a:r>
          </a:p>
        </p:txBody>
      </p:sp>
      <p:pic>
        <p:nvPicPr>
          <p:cNvPr id="9" name="Picture 8">
            <a:extLst>
              <a:ext uri="{FF2B5EF4-FFF2-40B4-BE49-F238E27FC236}">
                <a16:creationId xmlns:a16="http://schemas.microsoft.com/office/drawing/2014/main" id="{0C751A67-E502-8F47-E094-6332FFD3F28B}"/>
              </a:ext>
            </a:extLst>
          </p:cNvPr>
          <p:cNvPicPr>
            <a:picLocks noChangeAspect="1"/>
          </p:cNvPicPr>
          <p:nvPr/>
        </p:nvPicPr>
        <p:blipFill>
          <a:blip r:embed="rId4"/>
          <a:stretch>
            <a:fillRect/>
          </a:stretch>
        </p:blipFill>
        <p:spPr>
          <a:xfrm>
            <a:off x="4230418" y="2437240"/>
            <a:ext cx="4118514" cy="2100442"/>
          </a:xfrm>
          <a:prstGeom prst="rect">
            <a:avLst/>
          </a:prstGeom>
        </p:spPr>
      </p:pic>
      <p:pic>
        <p:nvPicPr>
          <p:cNvPr id="11" name="Picture 10">
            <a:extLst>
              <a:ext uri="{FF2B5EF4-FFF2-40B4-BE49-F238E27FC236}">
                <a16:creationId xmlns:a16="http://schemas.microsoft.com/office/drawing/2014/main" id="{860763A3-7625-FB28-BFE3-4AC6F6037C20}"/>
              </a:ext>
            </a:extLst>
          </p:cNvPr>
          <p:cNvPicPr>
            <a:picLocks noChangeAspect="1"/>
          </p:cNvPicPr>
          <p:nvPr/>
        </p:nvPicPr>
        <p:blipFill>
          <a:blip r:embed="rId5"/>
          <a:stretch>
            <a:fillRect/>
          </a:stretch>
        </p:blipFill>
        <p:spPr>
          <a:xfrm>
            <a:off x="313577" y="1142385"/>
            <a:ext cx="2864239" cy="1909493"/>
          </a:xfrm>
          <a:prstGeom prst="rect">
            <a:avLst/>
          </a:prstGeom>
        </p:spPr>
      </p:pic>
    </p:spTree>
    <p:extLst>
      <p:ext uri="{BB962C8B-B14F-4D97-AF65-F5344CB8AC3E}">
        <p14:creationId xmlns:p14="http://schemas.microsoft.com/office/powerpoint/2010/main" val="1222174239"/>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7255" y="968181"/>
            <a:ext cx="7277099" cy="4180134"/>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2838" y="1508055"/>
            <a:ext cx="5530453" cy="3636669"/>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8513" y="1335678"/>
            <a:ext cx="6026944" cy="3812637"/>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406760"/>
            <a:ext cx="7750968" cy="4741556"/>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75" y="4634063"/>
            <a:ext cx="378619" cy="511145"/>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44532"/>
            <a:ext cx="8318896" cy="5192847"/>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1437"/>
            <a:ext cx="792955" cy="460868"/>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75" y="-5028"/>
            <a:ext cx="446485" cy="264549"/>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1437"/>
            <a:ext cx="267890" cy="160406"/>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69950" y="-1437"/>
            <a:ext cx="4341019" cy="5135388"/>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26260" y="2154"/>
            <a:ext cx="2213372" cy="1916493"/>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TextBox 3">
            <a:extLst>
              <a:ext uri="{FF2B5EF4-FFF2-40B4-BE49-F238E27FC236}">
                <a16:creationId xmlns:a16="http://schemas.microsoft.com/office/drawing/2014/main" id="{62313DC6-8482-48DD-9E98-8E360E86C171}"/>
              </a:ext>
            </a:extLst>
          </p:cNvPr>
          <p:cNvSpPr txBox="1"/>
          <p:nvPr/>
        </p:nvSpPr>
        <p:spPr>
          <a:xfrm>
            <a:off x="6631686" y="1110996"/>
            <a:ext cx="2194560" cy="185166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2400" b="1" dirty="0">
                <a:latin typeface="Verdana-Bold"/>
                <a:ea typeface="+mj-ea"/>
                <a:cs typeface="+mj-cs"/>
              </a:rPr>
              <a:t>Thank You</a:t>
            </a:r>
          </a:p>
        </p:txBody>
      </p:sp>
      <p:sp>
        <p:nvSpPr>
          <p:cNvPr id="33"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5619" y="-1437"/>
            <a:ext cx="1624013" cy="1018698"/>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68119" y="-1437"/>
            <a:ext cx="671513" cy="401015"/>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Shape 36">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564058" y="1663530"/>
            <a:ext cx="3314068" cy="3194706"/>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6" name="Picture 5" descr="A sign in a garden&#10;&#10;Description automatically generated with low confidence">
            <a:extLst>
              <a:ext uri="{FF2B5EF4-FFF2-40B4-BE49-F238E27FC236}">
                <a16:creationId xmlns:a16="http://schemas.microsoft.com/office/drawing/2014/main" id="{BA410CBB-822F-7A5C-29E8-F0149BF406B3}"/>
              </a:ext>
            </a:extLst>
          </p:cNvPr>
          <p:cNvPicPr>
            <a:picLocks noChangeAspect="1"/>
          </p:cNvPicPr>
          <p:nvPr/>
        </p:nvPicPr>
        <p:blipFill rotWithShape="1">
          <a:blip r:embed="rId3"/>
          <a:srcRect l="548" r="2847"/>
          <a:stretch/>
        </p:blipFill>
        <p:spPr>
          <a:xfrm>
            <a:off x="691432" y="348932"/>
            <a:ext cx="5821443" cy="4007299"/>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2454928031"/>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5E8DA6-8604-40CD-A928-2CC113614637}"/>
              </a:ext>
            </a:extLst>
          </p:cNvPr>
          <p:cNvSpPr>
            <a:spLocks noGrp="1"/>
          </p:cNvSpPr>
          <p:nvPr>
            <p:ph idx="1"/>
          </p:nvPr>
        </p:nvSpPr>
        <p:spPr>
          <a:xfrm>
            <a:off x="562813" y="1356970"/>
            <a:ext cx="7886700" cy="2660521"/>
          </a:xfrm>
        </p:spPr>
        <p:txBody>
          <a:bodyPr>
            <a:norm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Texas Government Code, Chapter 2155, Purchasing: General Rules and Procedures</a:t>
            </a:r>
          </a:p>
          <a:p>
            <a:pPr marR="0" lvl="0" algn="l" defTabSz="914400" rtl="0" eaLnBrk="1" fontAlgn="auto" latinLnBrk="0" hangingPunct="1">
              <a:lnSpc>
                <a:spcPct val="100000"/>
              </a:lnSpc>
              <a:spcBef>
                <a:spcPts val="0"/>
              </a:spcBef>
              <a:spcAft>
                <a:spcPts val="0"/>
              </a:spcAft>
              <a:buClrTx/>
              <a:buSzTx/>
              <a:tabLst/>
              <a:defRPr/>
            </a:pPr>
            <a:endPar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Texas Government Code, Chapter 2161, Historically Underutilized Businesses</a:t>
            </a:r>
          </a:p>
          <a:p>
            <a:pPr marR="0" lvl="0" algn="l" defTabSz="914400" rtl="0" eaLnBrk="1" fontAlgn="auto" latinLnBrk="0" hangingPunct="1">
              <a:lnSpc>
                <a:spcPct val="100000"/>
              </a:lnSpc>
              <a:spcBef>
                <a:spcPts val="0"/>
              </a:spcBef>
              <a:spcAft>
                <a:spcPts val="0"/>
              </a:spcAft>
              <a:buClrTx/>
              <a:buSzTx/>
              <a:tabLst/>
              <a:defRPr/>
            </a:pPr>
            <a:endPar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Texas Administrative Code (TAC) Title 34, Part 1, Chapter 20, Subchapter B, Rule 20.13 Statewide Annual HUB Utilization Goals.20.11-20.28</a:t>
            </a:r>
          </a:p>
          <a:p>
            <a:pPr marR="0" lvl="0" algn="l" defTabSz="914400" rtl="0" eaLnBrk="1" fontAlgn="auto" latinLnBrk="0" hangingPunct="1">
              <a:lnSpc>
                <a:spcPct val="100000"/>
              </a:lnSpc>
              <a:spcBef>
                <a:spcPts val="0"/>
              </a:spcBef>
              <a:spcAft>
                <a:spcPts val="0"/>
              </a:spcAft>
              <a:buClrTx/>
              <a:buSzTx/>
              <a:tabLst/>
              <a:defRPr/>
            </a:pPr>
            <a:endPar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The University of Texas System Board of Regents’ Rules and Regulations, Rule 20701, Use of Historically Underutilized Businesses</a:t>
            </a:r>
          </a:p>
          <a:p>
            <a:pPr marR="0" lvl="0" algn="l" defTabSz="914400" rtl="0" eaLnBrk="1" fontAlgn="auto" latinLnBrk="0" hangingPunct="1">
              <a:lnSpc>
                <a:spcPct val="100000"/>
              </a:lnSpc>
              <a:spcBef>
                <a:spcPts val="0"/>
              </a:spcBef>
              <a:spcAft>
                <a:spcPts val="0"/>
              </a:spcAft>
              <a:buClrTx/>
              <a:buSzTx/>
              <a:tabLst/>
              <a:defRPr/>
            </a:pPr>
            <a:endPar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The University of Texas System, Policy UTS137:  Historically Underutilized Business (HUB) Program</a:t>
            </a:r>
          </a:p>
          <a:p>
            <a:pPr marR="0" lvl="0" algn="l" defTabSz="914400" rtl="0" eaLnBrk="1" fontAlgn="auto" latinLnBrk="0" hangingPunct="1">
              <a:lnSpc>
                <a:spcPct val="100000"/>
              </a:lnSpc>
              <a:spcBef>
                <a:spcPts val="0"/>
              </a:spcBef>
              <a:spcAft>
                <a:spcPts val="0"/>
              </a:spcAft>
              <a:buClrTx/>
              <a:buSzTx/>
              <a:tabLst/>
              <a:defRPr/>
            </a:pPr>
            <a:endParaRPr kumimoji="0" 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8" name="TextBox 7">
            <a:extLst>
              <a:ext uri="{FF2B5EF4-FFF2-40B4-BE49-F238E27FC236}">
                <a16:creationId xmlns:a16="http://schemas.microsoft.com/office/drawing/2014/main" id="{D2B47C8B-50FD-4675-8344-27940BEEDF83}"/>
              </a:ext>
            </a:extLst>
          </p:cNvPr>
          <p:cNvSpPr txBox="1"/>
          <p:nvPr/>
        </p:nvSpPr>
        <p:spPr bwMode="auto">
          <a:xfrm>
            <a:off x="238125" y="461469"/>
            <a:ext cx="83820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ea typeface="+mn-ea"/>
              </a:rPr>
              <a:t>HUB Statutes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ea typeface="+mn-ea"/>
              </a:rPr>
              <a:t>Relevant Federal and/or State Statute(s), Board of Regents’ Rule(s), and UTS Policy(ies)</a:t>
            </a:r>
            <a:endParaRPr kumimoji="0" lang="en-US" sz="1800" b="0" i="0" u="none" strike="noStrike" kern="1200" cap="none" spc="0" normalizeH="0" baseline="0" noProof="0" dirty="0">
              <a:ln>
                <a:noFill/>
              </a:ln>
              <a:effectLst/>
              <a:uLnTx/>
              <a:uFillTx/>
              <a:ea typeface="+mn-ea"/>
            </a:endParaRPr>
          </a:p>
        </p:txBody>
      </p:sp>
    </p:spTree>
    <p:extLst>
      <p:ext uri="{BB962C8B-B14F-4D97-AF65-F5344CB8AC3E}">
        <p14:creationId xmlns:p14="http://schemas.microsoft.com/office/powerpoint/2010/main" val="1988242536"/>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8">
            <a:extLst>
              <a:ext uri="{FF2B5EF4-FFF2-40B4-BE49-F238E27FC236}">
                <a16:creationId xmlns:a16="http://schemas.microsoft.com/office/drawing/2014/main" id="{16C5F545-3F02-4794-B15F-CAA3012213A7}"/>
              </a:ext>
            </a:extLst>
          </p:cNvPr>
          <p:cNvSpPr/>
          <p:nvPr/>
        </p:nvSpPr>
        <p:spPr>
          <a:xfrm>
            <a:off x="2909496" y="437833"/>
            <a:ext cx="3024418" cy="615553"/>
          </a:xfrm>
          <a:prstGeom prst="rect">
            <a:avLst/>
          </a:prstGeom>
        </p:spPr>
        <p:txBody>
          <a:bodyPr wrap="none" lIns="0" tIns="0" rIns="0" bIns="0">
            <a:spAutoFit/>
          </a:bodyPr>
          <a:lstStyle/>
          <a:p>
            <a:pPr algn="ctr"/>
            <a:r>
              <a:rPr lang="en-US" sz="2400" b="1" dirty="0">
                <a:solidFill>
                  <a:schemeClr val="tx1"/>
                </a:solidFill>
              </a:rPr>
              <a:t>WHY?  It’s the LAW!</a:t>
            </a:r>
          </a:p>
          <a:p>
            <a:pPr algn="ctr"/>
            <a:r>
              <a:rPr lang="en-US" sz="1600" b="1" dirty="0"/>
              <a:t>TGC</a:t>
            </a:r>
            <a:r>
              <a:rPr lang="en-US" sz="1600" b="1" dirty="0">
                <a:solidFill>
                  <a:schemeClr val="tx1"/>
                </a:solidFill>
              </a:rPr>
              <a:t> §2161</a:t>
            </a:r>
            <a:r>
              <a:rPr lang="en-US" sz="1600" b="1" spc="-22" dirty="0">
                <a:solidFill>
                  <a:schemeClr val="tx1"/>
                </a:solidFill>
              </a:rPr>
              <a:t> </a:t>
            </a:r>
            <a:r>
              <a:rPr lang="en-US" sz="1600" b="1" dirty="0">
                <a:solidFill>
                  <a:schemeClr val="tx1"/>
                </a:solidFill>
              </a:rPr>
              <a:t>and 34 TAC §20.285</a:t>
            </a:r>
          </a:p>
        </p:txBody>
      </p:sp>
      <p:sp>
        <p:nvSpPr>
          <p:cNvPr id="8" name="Rectangle 140">
            <a:extLst>
              <a:ext uri="{FF2B5EF4-FFF2-40B4-BE49-F238E27FC236}">
                <a16:creationId xmlns:a16="http://schemas.microsoft.com/office/drawing/2014/main" id="{85AC73D9-4F72-41FE-B4D1-939509A649AF}"/>
              </a:ext>
            </a:extLst>
          </p:cNvPr>
          <p:cNvSpPr/>
          <p:nvPr/>
        </p:nvSpPr>
        <p:spPr>
          <a:xfrm>
            <a:off x="337516" y="1642163"/>
            <a:ext cx="8168378" cy="3539430"/>
          </a:xfrm>
          <a:prstGeom prst="rect">
            <a:avLst/>
          </a:prstGeom>
        </p:spPr>
        <p:txBody>
          <a:bodyPr wrap="square" lIns="0" tIns="0" rIns="0" bIns="0">
            <a:spAutoFit/>
          </a:bodyPr>
          <a:lstStyle/>
          <a:p>
            <a:pPr marL="342900" indent="-342900">
              <a:buFont typeface="Arial" panose="020B0604020202020204" pitchFamily="34" charset="0"/>
              <a:buChar char="•"/>
            </a:pPr>
            <a:r>
              <a:rPr lang="en-US" b="1" dirty="0">
                <a:solidFill>
                  <a:schemeClr val="tx1"/>
                </a:solidFill>
              </a:rPr>
              <a:t>HUB Subcontracting Plan (HSP)</a:t>
            </a:r>
          </a:p>
          <a:p>
            <a:endParaRPr lang="en-US" sz="1600" b="1" dirty="0">
              <a:solidFill>
                <a:schemeClr val="tx1"/>
              </a:solidFill>
            </a:endParaRPr>
          </a:p>
          <a:p>
            <a:pPr marL="800100" lvl="1" indent="-342900">
              <a:buFont typeface="Arial" panose="020B0604020202020204" pitchFamily="34" charset="0"/>
              <a:buChar char="•"/>
            </a:pPr>
            <a:r>
              <a:rPr lang="en-US" sz="1600" b="1" dirty="0">
                <a:solidFill>
                  <a:schemeClr val="tx1"/>
                </a:solidFill>
              </a:rPr>
              <a:t>is required for all contracts exceeding $100K in total life value</a:t>
            </a:r>
          </a:p>
          <a:p>
            <a:pPr lvl="1"/>
            <a:endParaRPr lang="en-US" sz="1600" b="1" dirty="0"/>
          </a:p>
          <a:p>
            <a:pPr marL="800100" lvl="1" indent="-342900">
              <a:buFont typeface="Arial" panose="020B0604020202020204" pitchFamily="34" charset="0"/>
              <a:buChar char="•"/>
            </a:pPr>
            <a:r>
              <a:rPr lang="en-US" sz="1600" b="1" dirty="0"/>
              <a:t>is required to be submitted per solicitation due date</a:t>
            </a:r>
          </a:p>
          <a:p>
            <a:pPr marL="800100" lvl="1" indent="-342900">
              <a:buFont typeface="Arial" panose="020B0604020202020204" pitchFamily="34" charset="0"/>
              <a:buChar char="•"/>
            </a:pPr>
            <a:endParaRPr lang="en-US" sz="1600" b="1" dirty="0">
              <a:solidFill>
                <a:schemeClr val="tx1"/>
              </a:solidFill>
            </a:endParaRPr>
          </a:p>
          <a:p>
            <a:pPr marL="800100" lvl="1" indent="-342900">
              <a:buFont typeface="Arial" panose="020B0604020202020204" pitchFamily="34" charset="0"/>
              <a:buChar char="•"/>
            </a:pPr>
            <a:r>
              <a:rPr lang="en-US" sz="1600" b="1" dirty="0">
                <a:solidFill>
                  <a:schemeClr val="tx1"/>
                </a:solidFill>
              </a:rPr>
              <a:t>Will fail review and be rejected if responses are incomplete</a:t>
            </a:r>
            <a:r>
              <a:rPr lang="en-US" sz="1600" b="1" dirty="0"/>
              <a:t>.  This applies HUB responder(s).</a:t>
            </a:r>
          </a:p>
          <a:p>
            <a:pPr marL="800100" lvl="1" indent="-342900">
              <a:buFont typeface="Arial" panose="020B0604020202020204" pitchFamily="34" charset="0"/>
              <a:buChar char="•"/>
            </a:pPr>
            <a:endParaRPr lang="en-US" sz="1600" b="1" dirty="0">
              <a:solidFill>
                <a:schemeClr val="tx1"/>
              </a:solidFill>
            </a:endParaRPr>
          </a:p>
          <a:p>
            <a:pPr marL="800100" lvl="1" indent="-342900">
              <a:buFont typeface="Arial" panose="020B0604020202020204" pitchFamily="34" charset="0"/>
              <a:buChar char="•"/>
            </a:pPr>
            <a:r>
              <a:rPr lang="en-US" sz="1600" b="1" dirty="0">
                <a:solidFill>
                  <a:schemeClr val="tx1"/>
                </a:solidFill>
              </a:rPr>
              <a:t>Minor deficiencies (failure to sign</a:t>
            </a:r>
            <a:r>
              <a:rPr lang="en-US" sz="1600" b="1" dirty="0"/>
              <a:t>, date, and submit existing evidence for Good Faith Effort) will be questioned by the HUB team.  Vendor will be required to submit all missing information.  </a:t>
            </a:r>
          </a:p>
          <a:p>
            <a:pPr marL="342900" indent="-342900">
              <a:buFont typeface="Arial" panose="020B0604020202020204" pitchFamily="34" charset="0"/>
              <a:buChar char="•"/>
            </a:pPr>
            <a:endParaRPr lang="en-US" sz="1600" b="1" dirty="0"/>
          </a:p>
          <a:p>
            <a:pPr marL="342900" indent="-342900">
              <a:buFont typeface="Arial" panose="020B0604020202020204" pitchFamily="34" charset="0"/>
              <a:buChar char="•"/>
            </a:pPr>
            <a:endParaRPr lang="en-US" sz="2000" dirty="0">
              <a:solidFill>
                <a:schemeClr val="bg1">
                  <a:lumMod val="50000"/>
                </a:schemeClr>
              </a:solidFill>
            </a:endParaRPr>
          </a:p>
        </p:txBody>
      </p:sp>
    </p:spTree>
    <p:extLst>
      <p:ext uri="{BB962C8B-B14F-4D97-AF65-F5344CB8AC3E}">
        <p14:creationId xmlns:p14="http://schemas.microsoft.com/office/powerpoint/2010/main" val="557218707"/>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D5CBAA-F573-4525-B487-6F9CFBFFE38F}"/>
              </a:ext>
            </a:extLst>
          </p:cNvPr>
          <p:cNvSpPr txBox="1"/>
          <p:nvPr/>
        </p:nvSpPr>
        <p:spPr>
          <a:xfrm>
            <a:off x="83328" y="3486758"/>
            <a:ext cx="2621500" cy="938719"/>
          </a:xfrm>
          <a:prstGeom prst="rect">
            <a:avLst/>
          </a:prstGeom>
          <a:noFill/>
        </p:spPr>
        <p:txBody>
          <a:bodyPr wrap="square">
            <a:spAutoFit/>
          </a:bodyPr>
          <a:lstStyle/>
          <a:p>
            <a:r>
              <a:rPr lang="en-US" sz="1100" b="1" dirty="0"/>
              <a:t>Complete all information requested</a:t>
            </a:r>
          </a:p>
          <a:p>
            <a:endParaRPr lang="en-US" sz="1100" dirty="0"/>
          </a:p>
          <a:p>
            <a:r>
              <a:rPr lang="en-US" sz="1100" dirty="0"/>
              <a:t>Note:  </a:t>
            </a:r>
            <a:r>
              <a:rPr lang="en-US" sz="1100" b="1" dirty="0"/>
              <a:t>Requisition Number </a:t>
            </a:r>
            <a:r>
              <a:rPr lang="en-US" sz="1100" dirty="0"/>
              <a:t>is the RFP/ RFQ/Project  number and</a:t>
            </a:r>
            <a:r>
              <a:rPr lang="en-US" sz="1100" b="1" dirty="0"/>
              <a:t> Bid Open Date </a:t>
            </a:r>
            <a:r>
              <a:rPr lang="en-US" sz="1100" dirty="0"/>
              <a:t>is the date Proposal is due.</a:t>
            </a:r>
          </a:p>
        </p:txBody>
      </p:sp>
      <p:sp>
        <p:nvSpPr>
          <p:cNvPr id="15" name="TextBox 14">
            <a:extLst>
              <a:ext uri="{FF2B5EF4-FFF2-40B4-BE49-F238E27FC236}">
                <a16:creationId xmlns:a16="http://schemas.microsoft.com/office/drawing/2014/main" id="{F58AD995-41F0-40EB-B658-4CF939DB5513}"/>
              </a:ext>
            </a:extLst>
          </p:cNvPr>
          <p:cNvSpPr txBox="1"/>
          <p:nvPr/>
        </p:nvSpPr>
        <p:spPr>
          <a:xfrm>
            <a:off x="44405" y="944942"/>
            <a:ext cx="3064013" cy="461665"/>
          </a:xfrm>
          <a:prstGeom prst="rect">
            <a:avLst/>
          </a:prstGeom>
          <a:noFill/>
        </p:spPr>
        <p:txBody>
          <a:bodyPr wrap="square">
            <a:spAutoFit/>
          </a:bodyPr>
          <a:lstStyle/>
          <a:p>
            <a:r>
              <a:rPr lang="en-US" sz="1200" b="1" dirty="0"/>
              <a:t>Section 1:  </a:t>
            </a:r>
            <a:r>
              <a:rPr lang="en-US" sz="1200" dirty="0"/>
              <a:t>Respondent and Requisition Information</a:t>
            </a:r>
          </a:p>
        </p:txBody>
      </p:sp>
      <p:pic>
        <p:nvPicPr>
          <p:cNvPr id="17" name="Picture 16">
            <a:extLst>
              <a:ext uri="{FF2B5EF4-FFF2-40B4-BE49-F238E27FC236}">
                <a16:creationId xmlns:a16="http://schemas.microsoft.com/office/drawing/2014/main" id="{A227474B-A59D-4A77-BE3D-2985A718C8EA}"/>
              </a:ext>
            </a:extLst>
          </p:cNvPr>
          <p:cNvPicPr>
            <a:picLocks noChangeAspect="1"/>
          </p:cNvPicPr>
          <p:nvPr/>
        </p:nvPicPr>
        <p:blipFill>
          <a:blip r:embed="rId2"/>
          <a:stretch>
            <a:fillRect/>
          </a:stretch>
        </p:blipFill>
        <p:spPr>
          <a:xfrm>
            <a:off x="3447207" y="718022"/>
            <a:ext cx="2802290" cy="3707455"/>
          </a:xfrm>
          <a:prstGeom prst="rect">
            <a:avLst/>
          </a:prstGeom>
        </p:spPr>
      </p:pic>
      <p:cxnSp>
        <p:nvCxnSpPr>
          <p:cNvPr id="19" name="Straight Arrow Connector 18">
            <a:extLst>
              <a:ext uri="{FF2B5EF4-FFF2-40B4-BE49-F238E27FC236}">
                <a16:creationId xmlns:a16="http://schemas.microsoft.com/office/drawing/2014/main" id="{F36AFF96-D01B-4A41-B5EA-B6C6CB12579C}"/>
              </a:ext>
            </a:extLst>
          </p:cNvPr>
          <p:cNvCxnSpPr/>
          <p:nvPr/>
        </p:nvCxnSpPr>
        <p:spPr>
          <a:xfrm>
            <a:off x="2704828" y="4125917"/>
            <a:ext cx="69621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1" name="TextBox 20">
            <a:extLst>
              <a:ext uri="{FF2B5EF4-FFF2-40B4-BE49-F238E27FC236}">
                <a16:creationId xmlns:a16="http://schemas.microsoft.com/office/drawing/2014/main" id="{71C3B912-A190-4D54-88C0-66261376B6FA}"/>
              </a:ext>
            </a:extLst>
          </p:cNvPr>
          <p:cNvSpPr txBox="1"/>
          <p:nvPr/>
        </p:nvSpPr>
        <p:spPr>
          <a:xfrm>
            <a:off x="6588285" y="3544944"/>
            <a:ext cx="2472387" cy="430887"/>
          </a:xfrm>
          <a:prstGeom prst="rect">
            <a:avLst/>
          </a:prstGeom>
          <a:noFill/>
        </p:spPr>
        <p:txBody>
          <a:bodyPr wrap="square">
            <a:spAutoFit/>
          </a:bodyPr>
          <a:lstStyle/>
          <a:p>
            <a:r>
              <a:rPr lang="en-US" sz="1100" dirty="0"/>
              <a:t>Type in VID # if Texas Corporation </a:t>
            </a:r>
          </a:p>
          <a:p>
            <a:r>
              <a:rPr lang="en-US" sz="1100" dirty="0"/>
              <a:t>or Tax ID # if no VID # assigned</a:t>
            </a:r>
          </a:p>
        </p:txBody>
      </p:sp>
      <p:sp>
        <p:nvSpPr>
          <p:cNvPr id="22" name="Rectangle 138">
            <a:extLst>
              <a:ext uri="{FF2B5EF4-FFF2-40B4-BE49-F238E27FC236}">
                <a16:creationId xmlns:a16="http://schemas.microsoft.com/office/drawing/2014/main" id="{85DAAF77-C15D-420C-843E-9DB41CC44A79}"/>
              </a:ext>
            </a:extLst>
          </p:cNvPr>
          <p:cNvSpPr/>
          <p:nvPr/>
        </p:nvSpPr>
        <p:spPr>
          <a:xfrm>
            <a:off x="2108545" y="332947"/>
            <a:ext cx="4332917" cy="369332"/>
          </a:xfrm>
          <a:prstGeom prst="rect">
            <a:avLst/>
          </a:prstGeom>
        </p:spPr>
        <p:txBody>
          <a:bodyPr wrap="none" lIns="0" tIns="0" rIns="0" bIns="0">
            <a:spAutoFit/>
          </a:bodyPr>
          <a:lstStyle/>
          <a:p>
            <a:pPr algn="ctr"/>
            <a:r>
              <a:rPr lang="en-US" sz="2400" b="1" dirty="0">
                <a:latin typeface="Verdana-Bold"/>
              </a:rPr>
              <a:t>HUB Subcontracting Plan</a:t>
            </a:r>
            <a:endParaRPr lang="en-US" sz="2000" b="1" dirty="0">
              <a:solidFill>
                <a:schemeClr val="tx1"/>
              </a:solidFill>
              <a:latin typeface="Verdana-Bold"/>
            </a:endParaRPr>
          </a:p>
        </p:txBody>
      </p:sp>
      <p:cxnSp>
        <p:nvCxnSpPr>
          <p:cNvPr id="25" name="Straight Arrow Connector 24">
            <a:extLst>
              <a:ext uri="{FF2B5EF4-FFF2-40B4-BE49-F238E27FC236}">
                <a16:creationId xmlns:a16="http://schemas.microsoft.com/office/drawing/2014/main" id="{C7392C9A-0247-4E73-96B3-BFD4591C90D2}"/>
              </a:ext>
            </a:extLst>
          </p:cNvPr>
          <p:cNvCxnSpPr>
            <a:cxnSpLocks/>
          </p:cNvCxnSpPr>
          <p:nvPr/>
        </p:nvCxnSpPr>
        <p:spPr>
          <a:xfrm flipH="1">
            <a:off x="6173845" y="3713986"/>
            <a:ext cx="41444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75352917"/>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8">
            <a:extLst>
              <a:ext uri="{FF2B5EF4-FFF2-40B4-BE49-F238E27FC236}">
                <a16:creationId xmlns:a16="http://schemas.microsoft.com/office/drawing/2014/main" id="{D14E3900-869E-4600-A395-04E3232E3B69}"/>
              </a:ext>
            </a:extLst>
          </p:cNvPr>
          <p:cNvSpPr/>
          <p:nvPr/>
        </p:nvSpPr>
        <p:spPr>
          <a:xfrm>
            <a:off x="1658098" y="332947"/>
            <a:ext cx="5233804" cy="369332"/>
          </a:xfrm>
          <a:prstGeom prst="rect">
            <a:avLst/>
          </a:prstGeom>
        </p:spPr>
        <p:txBody>
          <a:bodyPr wrap="none" lIns="0" tIns="0" rIns="0" bIns="0">
            <a:spAutoFit/>
          </a:bodyPr>
          <a:lstStyle/>
          <a:p>
            <a:pPr algn="ctr"/>
            <a:r>
              <a:rPr lang="en-US" sz="2400" b="1" dirty="0">
                <a:latin typeface="Verdana-Bold"/>
              </a:rPr>
              <a:t>Selecting the Appropriate HSP</a:t>
            </a:r>
            <a:endParaRPr lang="en-US" sz="2000" b="1" dirty="0">
              <a:solidFill>
                <a:schemeClr val="tx1"/>
              </a:solidFill>
              <a:latin typeface="Verdana-Bold"/>
            </a:endParaRPr>
          </a:p>
        </p:txBody>
      </p:sp>
      <p:sp>
        <p:nvSpPr>
          <p:cNvPr id="9" name="Rectangle 140">
            <a:extLst>
              <a:ext uri="{FF2B5EF4-FFF2-40B4-BE49-F238E27FC236}">
                <a16:creationId xmlns:a16="http://schemas.microsoft.com/office/drawing/2014/main" id="{82167554-4283-4CE8-858B-CB2E485B9404}"/>
              </a:ext>
            </a:extLst>
          </p:cNvPr>
          <p:cNvSpPr/>
          <p:nvPr/>
        </p:nvSpPr>
        <p:spPr>
          <a:xfrm>
            <a:off x="341047" y="920080"/>
            <a:ext cx="8293367" cy="4740080"/>
          </a:xfrm>
          <a:prstGeom prst="rect">
            <a:avLst/>
          </a:prstGeom>
        </p:spPr>
        <p:txBody>
          <a:bodyPr wrap="square" lIns="0" tIns="0" rIns="0" bIns="0">
            <a:spAutoFit/>
          </a:bodyPr>
          <a:lstStyle/>
          <a:p>
            <a:pPr marL="342900" indent="-342900">
              <a:buFont typeface="Arial" panose="020B0604020202020204" pitchFamily="34" charset="0"/>
              <a:buChar char="•"/>
            </a:pPr>
            <a:r>
              <a:rPr lang="en-US" b="1" dirty="0">
                <a:solidFill>
                  <a:schemeClr val="tx1"/>
                </a:solidFill>
              </a:rPr>
              <a:t>Complete ONLY ONE of the HSP options listed below</a:t>
            </a:r>
            <a:r>
              <a:rPr lang="en-US" sz="2000" b="1" dirty="0">
                <a:solidFill>
                  <a:schemeClr val="tx1"/>
                </a:solidFill>
              </a:rPr>
              <a:t> </a:t>
            </a:r>
          </a:p>
          <a:p>
            <a:endParaRPr lang="en-US" sz="1600" b="1" dirty="0">
              <a:solidFill>
                <a:schemeClr val="tx1"/>
              </a:solidFill>
            </a:endParaRPr>
          </a:p>
          <a:p>
            <a:pPr marL="800100" lvl="1" indent="-342900">
              <a:buFont typeface="Arial" panose="020B0604020202020204" pitchFamily="34" charset="0"/>
              <a:buChar char="•"/>
            </a:pPr>
            <a:r>
              <a:rPr lang="en-US" sz="1600" b="1" dirty="0"/>
              <a:t>Self-Performing</a:t>
            </a:r>
          </a:p>
          <a:p>
            <a:pPr marL="800100" lvl="1" indent="-342900">
              <a:buFont typeface="Arial" panose="020B0604020202020204" pitchFamily="34" charset="0"/>
              <a:buChar char="•"/>
            </a:pPr>
            <a:r>
              <a:rPr lang="en-US" sz="1600" b="1" dirty="0"/>
              <a:t>Utilizing Texas HUBs Only</a:t>
            </a:r>
          </a:p>
          <a:p>
            <a:pPr marL="800100" lvl="1" indent="-342900">
              <a:buFont typeface="Arial" panose="020B0604020202020204" pitchFamily="34" charset="0"/>
              <a:buChar char="•"/>
            </a:pPr>
            <a:r>
              <a:rPr kumimoji="0" lang="en-US" sz="1600" b="1" i="0" u="none" strike="noStrike" kern="0" cap="none" spc="-5" normalizeH="0" baseline="0" noProof="0" dirty="0">
                <a:ln>
                  <a:noFill/>
                </a:ln>
                <a:solidFill>
                  <a:schemeClr val="tx1"/>
                </a:solidFill>
                <a:effectLst/>
                <a:uLnTx/>
                <a:uFillTx/>
                <a:ea typeface="+mj-ea"/>
              </a:rPr>
              <a:t>Meeting</a:t>
            </a:r>
            <a:r>
              <a:rPr kumimoji="0" lang="en-US" sz="1600" b="1" i="0" u="none" strike="noStrike" kern="0" cap="none" spc="5" normalizeH="0" baseline="0" noProof="0" dirty="0">
                <a:ln>
                  <a:noFill/>
                </a:ln>
                <a:solidFill>
                  <a:schemeClr val="tx1"/>
                </a:solidFill>
                <a:effectLst/>
                <a:uLnTx/>
                <a:uFillTx/>
                <a:ea typeface="+mj-ea"/>
              </a:rPr>
              <a:t> </a:t>
            </a:r>
            <a:r>
              <a:rPr kumimoji="0" lang="en-US" sz="1600" b="1" i="0" u="none" strike="noStrike" kern="0" cap="none" spc="-10" normalizeH="0" baseline="0" noProof="0" dirty="0">
                <a:ln>
                  <a:noFill/>
                </a:ln>
                <a:solidFill>
                  <a:schemeClr val="tx1"/>
                </a:solidFill>
                <a:effectLst/>
                <a:uLnTx/>
                <a:uFillTx/>
                <a:ea typeface="+mj-ea"/>
              </a:rPr>
              <a:t>HUB</a:t>
            </a:r>
            <a:r>
              <a:rPr kumimoji="0" lang="en-US" sz="1600" b="1" i="0" u="none" strike="noStrike" kern="0" cap="none" spc="5" normalizeH="0" baseline="0" noProof="0" dirty="0">
                <a:ln>
                  <a:noFill/>
                </a:ln>
                <a:solidFill>
                  <a:schemeClr val="tx1"/>
                </a:solidFill>
                <a:effectLst/>
                <a:uLnTx/>
                <a:uFillTx/>
                <a:ea typeface="+mj-ea"/>
              </a:rPr>
              <a:t> </a:t>
            </a:r>
            <a:r>
              <a:rPr kumimoji="0" lang="en-US" sz="1600" b="1" i="0" u="none" strike="noStrike" kern="0" cap="none" spc="-10" normalizeH="0" baseline="0" noProof="0" dirty="0">
                <a:ln>
                  <a:noFill/>
                </a:ln>
                <a:solidFill>
                  <a:schemeClr val="tx1"/>
                </a:solidFill>
                <a:effectLst/>
                <a:uLnTx/>
                <a:uFillTx/>
                <a:ea typeface="+mj-ea"/>
              </a:rPr>
              <a:t>Goal (HUB &amp; Non-HUB)</a:t>
            </a:r>
          </a:p>
          <a:p>
            <a:pPr marL="800100" lvl="1" indent="-342900">
              <a:buFont typeface="Arial" panose="020B0604020202020204" pitchFamily="34" charset="0"/>
              <a:buChar char="•"/>
            </a:pPr>
            <a:r>
              <a:rPr lang="en-US" sz="1600" b="1" kern="0" spc="-10" dirty="0">
                <a:ea typeface="+mj-ea"/>
              </a:rPr>
              <a:t>Not Meeting HUB Goal</a:t>
            </a:r>
          </a:p>
          <a:p>
            <a:endParaRPr lang="en-US" b="1" dirty="0"/>
          </a:p>
          <a:p>
            <a:pPr marL="342900" indent="-342900">
              <a:buFont typeface="Arial" panose="020B0604020202020204" pitchFamily="34" charset="0"/>
              <a:buChar char="•"/>
            </a:pPr>
            <a:r>
              <a:rPr lang="en-US" b="1" dirty="0">
                <a:solidFill>
                  <a:schemeClr val="tx1"/>
                </a:solidFill>
              </a:rPr>
              <a:t>Contract Terms and Conditions</a:t>
            </a:r>
          </a:p>
          <a:p>
            <a:endParaRPr lang="en-US" sz="1600" b="1" dirty="0">
              <a:solidFill>
                <a:schemeClr val="tx1"/>
              </a:solidFill>
            </a:endParaRPr>
          </a:p>
          <a:p>
            <a:pPr marL="800100" lvl="1" indent="-342900">
              <a:buFont typeface="Arial" panose="020B0604020202020204" pitchFamily="34" charset="0"/>
              <a:buChar char="•"/>
            </a:pPr>
            <a:r>
              <a:rPr lang="en-US" sz="1600" b="1" dirty="0"/>
              <a:t>Changes or Expansion of work require HSP revision</a:t>
            </a:r>
          </a:p>
          <a:p>
            <a:pPr marL="1257300" lvl="2" indent="-342900">
              <a:buFont typeface="Arial" panose="020B0604020202020204" pitchFamily="34" charset="0"/>
              <a:buChar char="•"/>
            </a:pPr>
            <a:r>
              <a:rPr lang="en-US" sz="1400" b="1" dirty="0"/>
              <a:t>Change Orders, Project Addendum and Amendment</a:t>
            </a:r>
          </a:p>
          <a:p>
            <a:pPr marL="1257300" lvl="2" indent="-342900">
              <a:buFont typeface="Arial" panose="020B0604020202020204" pitchFamily="34" charset="0"/>
              <a:buChar char="•"/>
            </a:pPr>
            <a:r>
              <a:rPr lang="en-US" sz="1400" b="1" dirty="0"/>
              <a:t>Change in Subcontractor</a:t>
            </a:r>
          </a:p>
          <a:p>
            <a:pPr marL="800100" lvl="1" indent="-342900">
              <a:buFont typeface="Arial" panose="020B0604020202020204" pitchFamily="34" charset="0"/>
              <a:buChar char="•"/>
            </a:pPr>
            <a:endParaRPr lang="en-US" sz="1600" b="1" dirty="0"/>
          </a:p>
          <a:p>
            <a:pPr marL="800100" lvl="1" indent="-342900">
              <a:buFont typeface="Arial" panose="020B0604020202020204" pitchFamily="34" charset="0"/>
              <a:buChar char="•"/>
            </a:pPr>
            <a:r>
              <a:rPr lang="en-US" sz="1600" b="1" dirty="0"/>
              <a:t>HSP Progress Assessment Report (PAR) shall be submitted with each payment request as a condition of payment</a:t>
            </a:r>
            <a:endParaRPr lang="en-US" sz="1600" b="1" dirty="0">
              <a:solidFill>
                <a:schemeClr val="tx1"/>
              </a:solidFill>
            </a:endParaRPr>
          </a:p>
          <a:p>
            <a:pPr marL="342900" indent="-342900">
              <a:buFont typeface="Arial" panose="020B0604020202020204" pitchFamily="34" charset="0"/>
              <a:buChar char="•"/>
            </a:pPr>
            <a:endParaRPr lang="en-US" sz="2000" b="1" dirty="0">
              <a:solidFill>
                <a:schemeClr val="tx1"/>
              </a:solidFill>
            </a:endParaRPr>
          </a:p>
          <a:p>
            <a:endParaRPr lang="en-US" sz="2000" b="1" dirty="0">
              <a:solidFill>
                <a:schemeClr val="tx1"/>
              </a:solidFill>
            </a:endParaRPr>
          </a:p>
          <a:p>
            <a:endParaRPr lang="en-US" sz="2402" dirty="0">
              <a:solidFill>
                <a:schemeClr val="bg1">
                  <a:lumMod val="50000"/>
                </a:schemeClr>
              </a:solidFill>
            </a:endParaRPr>
          </a:p>
        </p:txBody>
      </p:sp>
    </p:spTree>
    <p:extLst>
      <p:ext uri="{BB962C8B-B14F-4D97-AF65-F5344CB8AC3E}">
        <p14:creationId xmlns:p14="http://schemas.microsoft.com/office/powerpoint/2010/main" val="94468134"/>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5BBCF9B0-457D-45CB-BB73-C82D58698521}"/>
              </a:ext>
            </a:extLst>
          </p:cNvPr>
          <p:cNvSpPr txBox="1"/>
          <p:nvPr/>
        </p:nvSpPr>
        <p:spPr>
          <a:xfrm>
            <a:off x="381509" y="1097793"/>
            <a:ext cx="8140192" cy="2782813"/>
          </a:xfrm>
          <a:prstGeom prst="rect">
            <a:avLst/>
          </a:prstGeom>
        </p:spPr>
        <p:txBody>
          <a:bodyPr vert="horz" wrap="square" lIns="0" tIns="12700" rIns="0" bIns="0" rtlCol="0">
            <a:spAutoFit/>
          </a:bodyPr>
          <a:lstStyle/>
          <a:p>
            <a:pPr marL="12700" marR="227329">
              <a:spcBef>
                <a:spcPts val="100"/>
              </a:spcBef>
            </a:pPr>
            <a:r>
              <a:rPr sz="1400" dirty="0">
                <a:solidFill>
                  <a:prstClr val="black"/>
                </a:solidFill>
                <a:cs typeface="Franklin Gothic Book"/>
              </a:rPr>
              <a:t>If </a:t>
            </a:r>
            <a:r>
              <a:rPr sz="1400" spc="-5" dirty="0">
                <a:solidFill>
                  <a:prstClr val="black"/>
                </a:solidFill>
                <a:cs typeface="Franklin Gothic Book"/>
              </a:rPr>
              <a:t>you </a:t>
            </a:r>
            <a:r>
              <a:rPr sz="1400" dirty="0">
                <a:solidFill>
                  <a:prstClr val="black"/>
                </a:solidFill>
                <a:cs typeface="Franklin Gothic Book"/>
              </a:rPr>
              <a:t>are </a:t>
            </a:r>
            <a:r>
              <a:rPr sz="1400" b="1" dirty="0">
                <a:solidFill>
                  <a:prstClr val="black"/>
                </a:solidFill>
                <a:cs typeface="Franklin Gothic Book"/>
              </a:rPr>
              <a:t>not subcontracting </a:t>
            </a:r>
            <a:r>
              <a:rPr sz="1400" spc="-10" dirty="0">
                <a:solidFill>
                  <a:prstClr val="black"/>
                </a:solidFill>
                <a:cs typeface="Franklin Gothic Book"/>
              </a:rPr>
              <a:t>any </a:t>
            </a:r>
            <a:r>
              <a:rPr sz="1400" spc="10" dirty="0">
                <a:solidFill>
                  <a:prstClr val="black"/>
                </a:solidFill>
                <a:cs typeface="Franklin Gothic Book"/>
              </a:rPr>
              <a:t>portion </a:t>
            </a:r>
            <a:r>
              <a:rPr sz="1400" dirty="0">
                <a:solidFill>
                  <a:prstClr val="black"/>
                </a:solidFill>
                <a:cs typeface="Franklin Gothic Book"/>
              </a:rPr>
              <a:t>of </a:t>
            </a:r>
            <a:r>
              <a:rPr sz="1400" spc="-5" dirty="0">
                <a:solidFill>
                  <a:prstClr val="black"/>
                </a:solidFill>
                <a:cs typeface="Franklin Gothic Book"/>
              </a:rPr>
              <a:t>the contract </a:t>
            </a:r>
            <a:r>
              <a:rPr sz="1400" dirty="0">
                <a:solidFill>
                  <a:prstClr val="black"/>
                </a:solidFill>
                <a:cs typeface="Franklin Gothic Book"/>
              </a:rPr>
              <a:t>and will be </a:t>
            </a:r>
            <a:r>
              <a:rPr sz="1400" spc="-5" dirty="0">
                <a:solidFill>
                  <a:prstClr val="black"/>
                </a:solidFill>
                <a:cs typeface="Franklin Gothic Book"/>
              </a:rPr>
              <a:t>fulfilling </a:t>
            </a:r>
            <a:r>
              <a:rPr sz="1400" dirty="0">
                <a:solidFill>
                  <a:prstClr val="black"/>
                </a:solidFill>
                <a:cs typeface="Franklin Gothic Book"/>
              </a:rPr>
              <a:t>the </a:t>
            </a:r>
            <a:r>
              <a:rPr sz="1400" spc="5" dirty="0">
                <a:solidFill>
                  <a:prstClr val="black"/>
                </a:solidFill>
                <a:cs typeface="Franklin Gothic Book"/>
              </a:rPr>
              <a:t>entire </a:t>
            </a:r>
            <a:r>
              <a:rPr sz="1400" spc="-434" dirty="0">
                <a:solidFill>
                  <a:prstClr val="black"/>
                </a:solidFill>
                <a:cs typeface="Franklin Gothic Book"/>
              </a:rPr>
              <a:t> </a:t>
            </a:r>
            <a:r>
              <a:rPr sz="1400" dirty="0">
                <a:solidFill>
                  <a:prstClr val="black"/>
                </a:solidFill>
                <a:cs typeface="Franklin Gothic Book"/>
              </a:rPr>
              <a:t>contract with </a:t>
            </a:r>
            <a:r>
              <a:rPr sz="1400" spc="-5" dirty="0">
                <a:solidFill>
                  <a:prstClr val="black"/>
                </a:solidFill>
                <a:cs typeface="Franklin Gothic Book"/>
              </a:rPr>
              <a:t>your </a:t>
            </a:r>
            <a:r>
              <a:rPr sz="1400" spc="-10" dirty="0">
                <a:solidFill>
                  <a:prstClr val="black"/>
                </a:solidFill>
                <a:cs typeface="Franklin Gothic Book"/>
              </a:rPr>
              <a:t>own </a:t>
            </a:r>
            <a:r>
              <a:rPr sz="1400" spc="-5" dirty="0">
                <a:solidFill>
                  <a:prstClr val="black"/>
                </a:solidFill>
                <a:cs typeface="Franklin Gothic Book"/>
              </a:rPr>
              <a:t>resources </a:t>
            </a:r>
            <a:r>
              <a:rPr sz="1400" dirty="0">
                <a:solidFill>
                  <a:prstClr val="black"/>
                </a:solidFill>
                <a:cs typeface="Franklin Gothic Book"/>
              </a:rPr>
              <a:t>(i.e., </a:t>
            </a:r>
            <a:r>
              <a:rPr sz="1400" spc="-5" dirty="0">
                <a:solidFill>
                  <a:prstClr val="black"/>
                </a:solidFill>
                <a:cs typeface="Franklin Gothic Book"/>
              </a:rPr>
              <a:t>equipment, </a:t>
            </a:r>
            <a:r>
              <a:rPr sz="1400" dirty="0">
                <a:solidFill>
                  <a:prstClr val="black"/>
                </a:solidFill>
                <a:cs typeface="Franklin Gothic Book"/>
              </a:rPr>
              <a:t>supplies, </a:t>
            </a:r>
            <a:r>
              <a:rPr sz="1400" spc="-5" dirty="0">
                <a:solidFill>
                  <a:prstClr val="black"/>
                </a:solidFill>
                <a:cs typeface="Franklin Gothic Book"/>
              </a:rPr>
              <a:t>materials, </a:t>
            </a:r>
            <a:r>
              <a:rPr sz="1400" dirty="0">
                <a:solidFill>
                  <a:prstClr val="black"/>
                </a:solidFill>
                <a:cs typeface="Franklin Gothic Book"/>
              </a:rPr>
              <a:t>and/or </a:t>
            </a:r>
            <a:r>
              <a:rPr sz="1400" spc="5" dirty="0">
                <a:solidFill>
                  <a:prstClr val="black"/>
                </a:solidFill>
                <a:cs typeface="Franklin Gothic Book"/>
              </a:rPr>
              <a:t> </a:t>
            </a:r>
            <a:r>
              <a:rPr sz="1400" spc="-5" dirty="0">
                <a:solidFill>
                  <a:prstClr val="black"/>
                </a:solidFill>
                <a:cs typeface="Franklin Gothic Book"/>
              </a:rPr>
              <a:t>employees),</a:t>
            </a:r>
            <a:r>
              <a:rPr sz="1400" spc="-20" dirty="0">
                <a:solidFill>
                  <a:prstClr val="black"/>
                </a:solidFill>
                <a:cs typeface="Franklin Gothic Book"/>
              </a:rPr>
              <a:t> </a:t>
            </a:r>
            <a:r>
              <a:rPr sz="1400" spc="-10" dirty="0">
                <a:solidFill>
                  <a:prstClr val="black"/>
                </a:solidFill>
                <a:cs typeface="Franklin Gothic Book"/>
              </a:rPr>
              <a:t>complete</a:t>
            </a:r>
            <a:r>
              <a:rPr sz="1400" spc="-20" dirty="0">
                <a:solidFill>
                  <a:prstClr val="black"/>
                </a:solidFill>
                <a:cs typeface="Franklin Gothic Book"/>
              </a:rPr>
              <a:t> </a:t>
            </a:r>
            <a:r>
              <a:rPr sz="1400" dirty="0">
                <a:solidFill>
                  <a:prstClr val="black"/>
                </a:solidFill>
                <a:cs typeface="Franklin Gothic Book"/>
              </a:rPr>
              <a:t>the</a:t>
            </a:r>
            <a:r>
              <a:rPr sz="1400" spc="-15" dirty="0">
                <a:solidFill>
                  <a:prstClr val="black"/>
                </a:solidFill>
                <a:cs typeface="Franklin Gothic Book"/>
              </a:rPr>
              <a:t> </a:t>
            </a:r>
            <a:r>
              <a:rPr sz="1400" spc="-10" dirty="0">
                <a:solidFill>
                  <a:prstClr val="black"/>
                </a:solidFill>
                <a:cs typeface="Franklin Gothic Book"/>
              </a:rPr>
              <a:t>following</a:t>
            </a:r>
            <a:r>
              <a:rPr sz="1400" spc="-20" dirty="0">
                <a:solidFill>
                  <a:prstClr val="black"/>
                </a:solidFill>
                <a:cs typeface="Franklin Gothic Book"/>
              </a:rPr>
              <a:t> </a:t>
            </a:r>
            <a:r>
              <a:rPr sz="1400" dirty="0">
                <a:solidFill>
                  <a:prstClr val="black"/>
                </a:solidFill>
                <a:cs typeface="Franklin Gothic Book"/>
              </a:rPr>
              <a:t>in</a:t>
            </a:r>
            <a:r>
              <a:rPr sz="1400" spc="-10" dirty="0">
                <a:solidFill>
                  <a:prstClr val="black"/>
                </a:solidFill>
                <a:cs typeface="Franklin Gothic Book"/>
              </a:rPr>
              <a:t> </a:t>
            </a:r>
            <a:r>
              <a:rPr sz="1400" dirty="0">
                <a:solidFill>
                  <a:prstClr val="black"/>
                </a:solidFill>
                <a:cs typeface="Franklin Gothic Book"/>
              </a:rPr>
              <a:t>the</a:t>
            </a:r>
            <a:r>
              <a:rPr sz="1400" spc="-15" dirty="0">
                <a:solidFill>
                  <a:prstClr val="black"/>
                </a:solidFill>
                <a:cs typeface="Franklin Gothic Book"/>
              </a:rPr>
              <a:t> </a:t>
            </a:r>
            <a:r>
              <a:rPr sz="1400" dirty="0">
                <a:solidFill>
                  <a:prstClr val="black"/>
                </a:solidFill>
                <a:cs typeface="Franklin Gothic Book"/>
              </a:rPr>
              <a:t>HSP:</a:t>
            </a:r>
          </a:p>
          <a:p>
            <a:pPr marL="243204" indent="-231140">
              <a:spcBef>
                <a:spcPts val="1200"/>
              </a:spcBef>
              <a:buClr>
                <a:srgbClr val="205588"/>
              </a:buClr>
              <a:buFont typeface="Wingdings"/>
              <a:buChar char=""/>
              <a:tabLst>
                <a:tab pos="243840" algn="l"/>
              </a:tabLst>
            </a:pPr>
            <a:r>
              <a:rPr sz="1400" spc="-5" dirty="0">
                <a:solidFill>
                  <a:prstClr val="black"/>
                </a:solidFill>
                <a:cs typeface="Franklin Gothic Book"/>
              </a:rPr>
              <a:t>Section</a:t>
            </a:r>
            <a:r>
              <a:rPr sz="1400" spc="-15" dirty="0">
                <a:solidFill>
                  <a:prstClr val="black"/>
                </a:solidFill>
                <a:cs typeface="Franklin Gothic Book"/>
              </a:rPr>
              <a:t> </a:t>
            </a:r>
            <a:r>
              <a:rPr sz="1400" dirty="0">
                <a:solidFill>
                  <a:prstClr val="black"/>
                </a:solidFill>
                <a:cs typeface="Franklin Gothic Book"/>
              </a:rPr>
              <a:t>1</a:t>
            </a:r>
            <a:r>
              <a:rPr sz="1400" spc="-15" dirty="0">
                <a:solidFill>
                  <a:prstClr val="black"/>
                </a:solidFill>
                <a:cs typeface="Franklin Gothic Book"/>
              </a:rPr>
              <a:t> </a:t>
            </a:r>
            <a:r>
              <a:rPr sz="1400" dirty="0">
                <a:solidFill>
                  <a:prstClr val="black"/>
                </a:solidFill>
                <a:cs typeface="Franklin Gothic Book"/>
              </a:rPr>
              <a:t>–</a:t>
            </a:r>
            <a:r>
              <a:rPr sz="1400" spc="-15" dirty="0">
                <a:solidFill>
                  <a:prstClr val="black"/>
                </a:solidFill>
                <a:cs typeface="Franklin Gothic Book"/>
              </a:rPr>
              <a:t> </a:t>
            </a:r>
            <a:r>
              <a:rPr sz="1400" spc="-5" dirty="0">
                <a:solidFill>
                  <a:prstClr val="black"/>
                </a:solidFill>
                <a:cs typeface="Franklin Gothic Book"/>
              </a:rPr>
              <a:t>Respondent </a:t>
            </a:r>
            <a:r>
              <a:rPr sz="1400" dirty="0">
                <a:solidFill>
                  <a:prstClr val="black"/>
                </a:solidFill>
                <a:cs typeface="Franklin Gothic Book"/>
              </a:rPr>
              <a:t>and</a:t>
            </a:r>
            <a:r>
              <a:rPr sz="1400" spc="-10" dirty="0">
                <a:solidFill>
                  <a:prstClr val="black"/>
                </a:solidFill>
                <a:cs typeface="Franklin Gothic Book"/>
              </a:rPr>
              <a:t> Requisition</a:t>
            </a:r>
            <a:r>
              <a:rPr sz="1400" spc="-15" dirty="0">
                <a:solidFill>
                  <a:prstClr val="black"/>
                </a:solidFill>
                <a:cs typeface="Franklin Gothic Book"/>
              </a:rPr>
              <a:t> </a:t>
            </a:r>
            <a:r>
              <a:rPr sz="1400" spc="-5" dirty="0">
                <a:solidFill>
                  <a:prstClr val="black"/>
                </a:solidFill>
                <a:cs typeface="Franklin Gothic Book"/>
              </a:rPr>
              <a:t>Information</a:t>
            </a:r>
            <a:endParaRPr sz="1400" dirty="0">
              <a:solidFill>
                <a:prstClr val="black"/>
              </a:solidFill>
              <a:cs typeface="Franklin Gothic Book"/>
            </a:endParaRPr>
          </a:p>
          <a:p>
            <a:pPr marL="243204" marR="86360" indent="-231140">
              <a:spcBef>
                <a:spcPts val="1200"/>
              </a:spcBef>
              <a:buClr>
                <a:srgbClr val="205588"/>
              </a:buClr>
              <a:buFont typeface="Wingdings"/>
              <a:buChar char=""/>
              <a:tabLst>
                <a:tab pos="243840" algn="l"/>
              </a:tabLst>
            </a:pPr>
            <a:r>
              <a:rPr sz="1400" spc="-5" dirty="0">
                <a:solidFill>
                  <a:prstClr val="black"/>
                </a:solidFill>
                <a:cs typeface="Franklin Gothic Book"/>
              </a:rPr>
              <a:t>Section</a:t>
            </a:r>
            <a:r>
              <a:rPr sz="1400" spc="-15" dirty="0">
                <a:solidFill>
                  <a:prstClr val="black"/>
                </a:solidFill>
                <a:cs typeface="Franklin Gothic Book"/>
              </a:rPr>
              <a:t> </a:t>
            </a:r>
            <a:r>
              <a:rPr sz="1400" dirty="0">
                <a:solidFill>
                  <a:prstClr val="black"/>
                </a:solidFill>
                <a:cs typeface="Franklin Gothic Book"/>
              </a:rPr>
              <a:t>2</a:t>
            </a:r>
            <a:r>
              <a:rPr sz="1400" spc="-15" dirty="0">
                <a:solidFill>
                  <a:prstClr val="black"/>
                </a:solidFill>
                <a:cs typeface="Franklin Gothic Book"/>
              </a:rPr>
              <a:t> </a:t>
            </a:r>
            <a:r>
              <a:rPr sz="1400" dirty="0">
                <a:solidFill>
                  <a:prstClr val="black"/>
                </a:solidFill>
                <a:cs typeface="Franklin Gothic Book"/>
              </a:rPr>
              <a:t>a</a:t>
            </a:r>
            <a:r>
              <a:rPr sz="1400" spc="-5" dirty="0">
                <a:solidFill>
                  <a:prstClr val="black"/>
                </a:solidFill>
                <a:cs typeface="Franklin Gothic Book"/>
              </a:rPr>
              <a:t> </a:t>
            </a:r>
            <a:r>
              <a:rPr sz="1400" dirty="0">
                <a:solidFill>
                  <a:prstClr val="black"/>
                </a:solidFill>
                <a:cs typeface="Franklin Gothic Book"/>
              </a:rPr>
              <a:t>–</a:t>
            </a:r>
            <a:r>
              <a:rPr sz="1400" spc="-15" dirty="0">
                <a:solidFill>
                  <a:prstClr val="black"/>
                </a:solidFill>
                <a:cs typeface="Franklin Gothic Book"/>
              </a:rPr>
              <a:t> </a:t>
            </a:r>
            <a:r>
              <a:rPr sz="1400" spc="-5" dirty="0">
                <a:solidFill>
                  <a:prstClr val="black"/>
                </a:solidFill>
                <a:cs typeface="Franklin Gothic Book"/>
              </a:rPr>
              <a:t>No,</a:t>
            </a:r>
            <a:r>
              <a:rPr sz="1400" dirty="0">
                <a:solidFill>
                  <a:prstClr val="black"/>
                </a:solidFill>
                <a:cs typeface="Franklin Gothic Book"/>
              </a:rPr>
              <a:t> I</a:t>
            </a:r>
            <a:r>
              <a:rPr sz="1400" spc="-5" dirty="0">
                <a:solidFill>
                  <a:prstClr val="black"/>
                </a:solidFill>
                <a:cs typeface="Franklin Gothic Book"/>
              </a:rPr>
              <a:t> </a:t>
            </a:r>
            <a:r>
              <a:rPr sz="1400" dirty="0">
                <a:solidFill>
                  <a:prstClr val="black"/>
                </a:solidFill>
                <a:cs typeface="Franklin Gothic Book"/>
              </a:rPr>
              <a:t>will </a:t>
            </a:r>
            <a:r>
              <a:rPr sz="1400" spc="-5" dirty="0">
                <a:solidFill>
                  <a:prstClr val="black"/>
                </a:solidFill>
                <a:cs typeface="Franklin Gothic Book"/>
              </a:rPr>
              <a:t>not</a:t>
            </a:r>
            <a:r>
              <a:rPr sz="1400" spc="-10" dirty="0">
                <a:solidFill>
                  <a:prstClr val="black"/>
                </a:solidFill>
                <a:cs typeface="Franklin Gothic Book"/>
              </a:rPr>
              <a:t> </a:t>
            </a:r>
            <a:r>
              <a:rPr sz="1400" spc="-5" dirty="0">
                <a:solidFill>
                  <a:prstClr val="black"/>
                </a:solidFill>
                <a:cs typeface="Franklin Gothic Book"/>
              </a:rPr>
              <a:t>be</a:t>
            </a:r>
            <a:r>
              <a:rPr sz="1400" spc="-10" dirty="0">
                <a:solidFill>
                  <a:prstClr val="black"/>
                </a:solidFill>
                <a:cs typeface="Franklin Gothic Book"/>
              </a:rPr>
              <a:t> </a:t>
            </a:r>
            <a:r>
              <a:rPr sz="1400" dirty="0">
                <a:solidFill>
                  <a:prstClr val="black"/>
                </a:solidFill>
                <a:cs typeface="Franklin Gothic Book"/>
              </a:rPr>
              <a:t>subcontracting</a:t>
            </a:r>
            <a:r>
              <a:rPr sz="1400" spc="-15" dirty="0">
                <a:solidFill>
                  <a:prstClr val="black"/>
                </a:solidFill>
                <a:cs typeface="Franklin Gothic Book"/>
              </a:rPr>
              <a:t> any</a:t>
            </a:r>
            <a:r>
              <a:rPr sz="1400" spc="-20" dirty="0">
                <a:solidFill>
                  <a:prstClr val="black"/>
                </a:solidFill>
                <a:cs typeface="Franklin Gothic Book"/>
              </a:rPr>
              <a:t> </a:t>
            </a:r>
            <a:r>
              <a:rPr sz="1400" spc="5" dirty="0">
                <a:solidFill>
                  <a:prstClr val="black"/>
                </a:solidFill>
                <a:cs typeface="Franklin Gothic Book"/>
              </a:rPr>
              <a:t>portion</a:t>
            </a:r>
            <a:r>
              <a:rPr sz="1400" spc="-5" dirty="0">
                <a:solidFill>
                  <a:prstClr val="black"/>
                </a:solidFill>
                <a:cs typeface="Franklin Gothic Book"/>
              </a:rPr>
              <a:t> </a:t>
            </a:r>
            <a:r>
              <a:rPr sz="1400" dirty="0">
                <a:solidFill>
                  <a:prstClr val="black"/>
                </a:solidFill>
                <a:cs typeface="Franklin Gothic Book"/>
              </a:rPr>
              <a:t>of</a:t>
            </a:r>
            <a:r>
              <a:rPr sz="1400" spc="-5" dirty="0">
                <a:solidFill>
                  <a:prstClr val="black"/>
                </a:solidFill>
                <a:cs typeface="Franklin Gothic Book"/>
              </a:rPr>
              <a:t> </a:t>
            </a:r>
            <a:r>
              <a:rPr sz="1400" dirty="0">
                <a:solidFill>
                  <a:prstClr val="black"/>
                </a:solidFill>
                <a:cs typeface="Franklin Gothic Book"/>
              </a:rPr>
              <a:t>the</a:t>
            </a:r>
            <a:r>
              <a:rPr sz="1400" spc="-10" dirty="0">
                <a:solidFill>
                  <a:prstClr val="black"/>
                </a:solidFill>
                <a:cs typeface="Franklin Gothic Book"/>
              </a:rPr>
              <a:t> </a:t>
            </a:r>
            <a:r>
              <a:rPr sz="1400" dirty="0">
                <a:solidFill>
                  <a:prstClr val="black"/>
                </a:solidFill>
                <a:cs typeface="Franklin Gothic Book"/>
              </a:rPr>
              <a:t>contract,</a:t>
            </a:r>
            <a:r>
              <a:rPr sz="1400" spc="-20" dirty="0">
                <a:solidFill>
                  <a:prstClr val="black"/>
                </a:solidFill>
                <a:cs typeface="Franklin Gothic Book"/>
              </a:rPr>
              <a:t> </a:t>
            </a:r>
            <a:r>
              <a:rPr sz="1400" dirty="0">
                <a:solidFill>
                  <a:prstClr val="black"/>
                </a:solidFill>
                <a:cs typeface="Franklin Gothic Book"/>
              </a:rPr>
              <a:t>and</a:t>
            </a:r>
            <a:r>
              <a:rPr sz="1400" spc="-10" dirty="0">
                <a:solidFill>
                  <a:prstClr val="black"/>
                </a:solidFill>
                <a:cs typeface="Franklin Gothic Book"/>
              </a:rPr>
              <a:t> </a:t>
            </a:r>
            <a:r>
              <a:rPr sz="1400" dirty="0">
                <a:solidFill>
                  <a:prstClr val="black"/>
                </a:solidFill>
                <a:cs typeface="Franklin Gothic Book"/>
              </a:rPr>
              <a:t>I</a:t>
            </a:r>
            <a:r>
              <a:rPr sz="1400" spc="-10" dirty="0">
                <a:solidFill>
                  <a:prstClr val="black"/>
                </a:solidFill>
                <a:cs typeface="Franklin Gothic Book"/>
              </a:rPr>
              <a:t> </a:t>
            </a:r>
            <a:r>
              <a:rPr sz="1400" dirty="0">
                <a:solidFill>
                  <a:prstClr val="black"/>
                </a:solidFill>
                <a:cs typeface="Franklin Gothic Book"/>
              </a:rPr>
              <a:t>will</a:t>
            </a:r>
            <a:r>
              <a:rPr sz="1400" spc="-5" dirty="0">
                <a:solidFill>
                  <a:prstClr val="black"/>
                </a:solidFill>
                <a:cs typeface="Franklin Gothic Book"/>
              </a:rPr>
              <a:t> </a:t>
            </a:r>
            <a:r>
              <a:rPr sz="1400" dirty="0">
                <a:solidFill>
                  <a:prstClr val="black"/>
                </a:solidFill>
                <a:cs typeface="Franklin Gothic Book"/>
              </a:rPr>
              <a:t>be </a:t>
            </a:r>
            <a:r>
              <a:rPr sz="1400" spc="-434" dirty="0">
                <a:solidFill>
                  <a:prstClr val="black"/>
                </a:solidFill>
                <a:cs typeface="Franklin Gothic Book"/>
              </a:rPr>
              <a:t> </a:t>
            </a:r>
            <a:r>
              <a:rPr sz="1400" spc="-5" dirty="0">
                <a:solidFill>
                  <a:prstClr val="black"/>
                </a:solidFill>
                <a:cs typeface="Franklin Gothic Book"/>
              </a:rPr>
              <a:t>fulfilling</a:t>
            </a:r>
            <a:r>
              <a:rPr sz="1400" spc="-10" dirty="0">
                <a:solidFill>
                  <a:prstClr val="black"/>
                </a:solidFill>
                <a:cs typeface="Franklin Gothic Book"/>
              </a:rPr>
              <a:t> </a:t>
            </a:r>
            <a:r>
              <a:rPr sz="1400" dirty="0">
                <a:solidFill>
                  <a:prstClr val="black"/>
                </a:solidFill>
                <a:cs typeface="Franklin Gothic Book"/>
              </a:rPr>
              <a:t>the entire</a:t>
            </a:r>
            <a:r>
              <a:rPr sz="1400" spc="-15" dirty="0">
                <a:solidFill>
                  <a:prstClr val="black"/>
                </a:solidFill>
                <a:cs typeface="Franklin Gothic Book"/>
              </a:rPr>
              <a:t> </a:t>
            </a:r>
            <a:r>
              <a:rPr sz="1400" dirty="0">
                <a:solidFill>
                  <a:prstClr val="black"/>
                </a:solidFill>
                <a:cs typeface="Franklin Gothic Book"/>
              </a:rPr>
              <a:t>contract</a:t>
            </a:r>
            <a:r>
              <a:rPr sz="1400" spc="-20" dirty="0">
                <a:solidFill>
                  <a:prstClr val="black"/>
                </a:solidFill>
                <a:cs typeface="Franklin Gothic Book"/>
              </a:rPr>
              <a:t> </a:t>
            </a:r>
            <a:r>
              <a:rPr sz="1400" spc="-5" dirty="0">
                <a:solidFill>
                  <a:prstClr val="black"/>
                </a:solidFill>
                <a:cs typeface="Franklin Gothic Book"/>
              </a:rPr>
              <a:t>with</a:t>
            </a:r>
            <a:r>
              <a:rPr sz="1400" dirty="0">
                <a:solidFill>
                  <a:prstClr val="black"/>
                </a:solidFill>
                <a:cs typeface="Franklin Gothic Book"/>
              </a:rPr>
              <a:t> </a:t>
            </a:r>
            <a:r>
              <a:rPr sz="1400" spc="-20" dirty="0">
                <a:solidFill>
                  <a:prstClr val="black"/>
                </a:solidFill>
                <a:cs typeface="Franklin Gothic Book"/>
              </a:rPr>
              <a:t>my</a:t>
            </a:r>
            <a:r>
              <a:rPr sz="1400" dirty="0">
                <a:solidFill>
                  <a:prstClr val="black"/>
                </a:solidFill>
                <a:cs typeface="Franklin Gothic Book"/>
              </a:rPr>
              <a:t> </a:t>
            </a:r>
            <a:r>
              <a:rPr sz="1400" spc="-10" dirty="0">
                <a:solidFill>
                  <a:prstClr val="black"/>
                </a:solidFill>
                <a:cs typeface="Franklin Gothic Book"/>
              </a:rPr>
              <a:t>own</a:t>
            </a:r>
            <a:r>
              <a:rPr sz="1400" spc="-5" dirty="0">
                <a:solidFill>
                  <a:prstClr val="black"/>
                </a:solidFill>
                <a:cs typeface="Franklin Gothic Book"/>
              </a:rPr>
              <a:t> resources</a:t>
            </a:r>
            <a:endParaRPr sz="1400" dirty="0">
              <a:solidFill>
                <a:prstClr val="black"/>
              </a:solidFill>
              <a:cs typeface="Franklin Gothic Book"/>
            </a:endParaRPr>
          </a:p>
          <a:p>
            <a:pPr marL="243204" marR="5080" indent="-231140">
              <a:spcBef>
                <a:spcPts val="1200"/>
              </a:spcBef>
              <a:buClr>
                <a:srgbClr val="205588"/>
              </a:buClr>
              <a:buFont typeface="Wingdings"/>
              <a:buChar char=""/>
              <a:tabLst>
                <a:tab pos="243840" algn="l"/>
              </a:tabLst>
            </a:pPr>
            <a:r>
              <a:rPr sz="1400" spc="-5" dirty="0">
                <a:solidFill>
                  <a:prstClr val="black"/>
                </a:solidFill>
                <a:cs typeface="Franklin Gothic Book"/>
              </a:rPr>
              <a:t>Section </a:t>
            </a:r>
            <a:r>
              <a:rPr sz="1400" dirty="0">
                <a:solidFill>
                  <a:prstClr val="black"/>
                </a:solidFill>
                <a:cs typeface="Franklin Gothic Book"/>
              </a:rPr>
              <a:t>3 – Self </a:t>
            </a:r>
            <a:r>
              <a:rPr sz="1400" spc="-5" dirty="0">
                <a:solidFill>
                  <a:prstClr val="black"/>
                </a:solidFill>
                <a:cs typeface="Franklin Gothic Book"/>
              </a:rPr>
              <a:t>Performing Justification </a:t>
            </a:r>
            <a:r>
              <a:rPr sz="1400" dirty="0">
                <a:solidFill>
                  <a:prstClr val="black"/>
                </a:solidFill>
                <a:cs typeface="Franklin Gothic Book"/>
              </a:rPr>
              <a:t>that </a:t>
            </a:r>
            <a:r>
              <a:rPr sz="1400" spc="-10" dirty="0">
                <a:solidFill>
                  <a:prstClr val="black"/>
                </a:solidFill>
                <a:cs typeface="Franklin Gothic Book"/>
              </a:rPr>
              <a:t>explains how your company </a:t>
            </a:r>
            <a:r>
              <a:rPr sz="1400" spc="-5" dirty="0">
                <a:solidFill>
                  <a:prstClr val="black"/>
                </a:solidFill>
                <a:cs typeface="Franklin Gothic Book"/>
              </a:rPr>
              <a:t>will </a:t>
            </a:r>
            <a:r>
              <a:rPr sz="1400" dirty="0">
                <a:solidFill>
                  <a:prstClr val="black"/>
                </a:solidFill>
                <a:cs typeface="Franklin Gothic Book"/>
              </a:rPr>
              <a:t>fulfill the </a:t>
            </a:r>
            <a:r>
              <a:rPr sz="1400" spc="-434" dirty="0">
                <a:solidFill>
                  <a:prstClr val="black"/>
                </a:solidFill>
                <a:cs typeface="Franklin Gothic Book"/>
              </a:rPr>
              <a:t> </a:t>
            </a:r>
            <a:r>
              <a:rPr sz="1400" dirty="0">
                <a:solidFill>
                  <a:prstClr val="black"/>
                </a:solidFill>
                <a:cs typeface="Franklin Gothic Book"/>
              </a:rPr>
              <a:t>entire</a:t>
            </a:r>
            <a:r>
              <a:rPr sz="1400" spc="-20" dirty="0">
                <a:solidFill>
                  <a:prstClr val="black"/>
                </a:solidFill>
                <a:cs typeface="Franklin Gothic Book"/>
              </a:rPr>
              <a:t> </a:t>
            </a:r>
            <a:r>
              <a:rPr sz="1400" dirty="0">
                <a:solidFill>
                  <a:prstClr val="black"/>
                </a:solidFill>
                <a:cs typeface="Franklin Gothic Book"/>
              </a:rPr>
              <a:t>contract</a:t>
            </a:r>
            <a:r>
              <a:rPr sz="1400" spc="-20" dirty="0">
                <a:solidFill>
                  <a:prstClr val="black"/>
                </a:solidFill>
                <a:cs typeface="Franklin Gothic Book"/>
              </a:rPr>
              <a:t> </a:t>
            </a:r>
            <a:r>
              <a:rPr sz="1400" dirty="0">
                <a:solidFill>
                  <a:prstClr val="black"/>
                </a:solidFill>
                <a:cs typeface="Franklin Gothic Book"/>
              </a:rPr>
              <a:t>with </a:t>
            </a:r>
            <a:r>
              <a:rPr sz="1400" spc="-5" dirty="0">
                <a:solidFill>
                  <a:prstClr val="black"/>
                </a:solidFill>
                <a:cs typeface="Franklin Gothic Book"/>
              </a:rPr>
              <a:t>its</a:t>
            </a:r>
            <a:r>
              <a:rPr sz="1400" dirty="0">
                <a:solidFill>
                  <a:prstClr val="black"/>
                </a:solidFill>
                <a:cs typeface="Franklin Gothic Book"/>
              </a:rPr>
              <a:t> </a:t>
            </a:r>
            <a:r>
              <a:rPr sz="1400" spc="-10" dirty="0">
                <a:solidFill>
                  <a:prstClr val="black"/>
                </a:solidFill>
                <a:cs typeface="Franklin Gothic Book"/>
              </a:rPr>
              <a:t>own</a:t>
            </a:r>
            <a:r>
              <a:rPr sz="1400" spc="-5" dirty="0">
                <a:solidFill>
                  <a:prstClr val="black"/>
                </a:solidFill>
                <a:cs typeface="Franklin Gothic Book"/>
              </a:rPr>
              <a:t> resources</a:t>
            </a:r>
            <a:endParaRPr sz="1400" dirty="0">
              <a:solidFill>
                <a:prstClr val="black"/>
              </a:solidFill>
              <a:cs typeface="Franklin Gothic Book"/>
            </a:endParaRPr>
          </a:p>
          <a:p>
            <a:pPr marL="243204" marR="24130" indent="-231140">
              <a:spcBef>
                <a:spcPts val="1200"/>
              </a:spcBef>
              <a:buClr>
                <a:srgbClr val="205588"/>
              </a:buClr>
              <a:buFont typeface="Wingdings"/>
              <a:buChar char=""/>
              <a:tabLst>
                <a:tab pos="243840" algn="l"/>
              </a:tabLst>
            </a:pPr>
            <a:r>
              <a:rPr sz="1400" spc="-5" dirty="0">
                <a:solidFill>
                  <a:prstClr val="black"/>
                </a:solidFill>
                <a:cs typeface="Franklin Gothic Book"/>
              </a:rPr>
              <a:t>Section </a:t>
            </a:r>
            <a:r>
              <a:rPr sz="1400" dirty="0">
                <a:solidFill>
                  <a:prstClr val="black"/>
                </a:solidFill>
                <a:cs typeface="Franklin Gothic Book"/>
              </a:rPr>
              <a:t>4 –</a:t>
            </a:r>
            <a:r>
              <a:rPr sz="1400" spc="5" dirty="0">
                <a:solidFill>
                  <a:prstClr val="black"/>
                </a:solidFill>
                <a:cs typeface="Franklin Gothic Book"/>
              </a:rPr>
              <a:t> </a:t>
            </a:r>
            <a:r>
              <a:rPr sz="1400" dirty="0">
                <a:solidFill>
                  <a:prstClr val="black"/>
                </a:solidFill>
                <a:cs typeface="Franklin Gothic Book"/>
              </a:rPr>
              <a:t>Affirmation that all </a:t>
            </a:r>
            <a:r>
              <a:rPr sz="1400" spc="-5" dirty="0">
                <a:solidFill>
                  <a:prstClr val="black"/>
                </a:solidFill>
                <a:cs typeface="Franklin Gothic Book"/>
              </a:rPr>
              <a:t>information </a:t>
            </a:r>
            <a:r>
              <a:rPr sz="1400" dirty="0">
                <a:solidFill>
                  <a:prstClr val="black"/>
                </a:solidFill>
                <a:cs typeface="Franklin Gothic Book"/>
              </a:rPr>
              <a:t>and supporting documentation </a:t>
            </a:r>
            <a:r>
              <a:rPr sz="1400" spc="-5" dirty="0">
                <a:solidFill>
                  <a:prstClr val="black"/>
                </a:solidFill>
                <a:cs typeface="Franklin Gothic Book"/>
              </a:rPr>
              <a:t>submitted </a:t>
            </a:r>
            <a:r>
              <a:rPr sz="1400" spc="-434" dirty="0">
                <a:solidFill>
                  <a:prstClr val="black"/>
                </a:solidFill>
                <a:cs typeface="Franklin Gothic Book"/>
              </a:rPr>
              <a:t> </a:t>
            </a:r>
            <a:r>
              <a:rPr sz="1400" spc="-5" dirty="0">
                <a:solidFill>
                  <a:prstClr val="black"/>
                </a:solidFill>
                <a:cs typeface="Franklin Gothic Book"/>
              </a:rPr>
              <a:t>is</a:t>
            </a:r>
            <a:r>
              <a:rPr sz="1400" spc="-10" dirty="0">
                <a:solidFill>
                  <a:prstClr val="black"/>
                </a:solidFill>
                <a:cs typeface="Franklin Gothic Book"/>
              </a:rPr>
              <a:t> </a:t>
            </a:r>
            <a:r>
              <a:rPr sz="1400" dirty="0">
                <a:solidFill>
                  <a:prstClr val="black"/>
                </a:solidFill>
                <a:cs typeface="Franklin Gothic Book"/>
              </a:rPr>
              <a:t>true and correct</a:t>
            </a:r>
            <a:r>
              <a:rPr sz="1400" spc="-20" dirty="0">
                <a:solidFill>
                  <a:prstClr val="black"/>
                </a:solidFill>
                <a:cs typeface="Franklin Gothic Book"/>
              </a:rPr>
              <a:t> </a:t>
            </a:r>
            <a:endParaRPr sz="1400" dirty="0">
              <a:solidFill>
                <a:prstClr val="black"/>
              </a:solidFill>
              <a:cs typeface="Franklin Gothic Book"/>
            </a:endParaRPr>
          </a:p>
        </p:txBody>
      </p:sp>
      <p:sp>
        <p:nvSpPr>
          <p:cNvPr id="7" name="object 2">
            <a:extLst>
              <a:ext uri="{FF2B5EF4-FFF2-40B4-BE49-F238E27FC236}">
                <a16:creationId xmlns:a16="http://schemas.microsoft.com/office/drawing/2014/main" id="{203BEE54-C621-4B17-A461-761CF33541EC}"/>
              </a:ext>
            </a:extLst>
          </p:cNvPr>
          <p:cNvSpPr txBox="1">
            <a:spLocks/>
          </p:cNvSpPr>
          <p:nvPr/>
        </p:nvSpPr>
        <p:spPr>
          <a:xfrm>
            <a:off x="57023" y="228600"/>
            <a:ext cx="9144000" cy="456535"/>
          </a:xfrm>
          <a:prstGeom prst="rect">
            <a:avLst/>
          </a:prstGeom>
        </p:spPr>
        <p:txBody>
          <a:bodyPr vert="horz" wrap="square" lIns="0" tIns="147320" rIns="0" bIns="0" rtlCol="0">
            <a:spAutoFit/>
          </a:bodyPr>
          <a:lstStyle>
            <a:lvl1pPr>
              <a:defRPr sz="2000" b="1" i="0">
                <a:solidFill>
                  <a:srgbClr val="205588"/>
                </a:solidFill>
                <a:latin typeface="Franklin Gothic Demi"/>
                <a:ea typeface="+mj-ea"/>
                <a:cs typeface="Franklin Gothic Demi"/>
              </a:defRPr>
            </a:lvl1pPr>
          </a:lstStyle>
          <a:p>
            <a:pPr marL="256540" marR="0" lvl="0" indent="0" defTabSz="914400" eaLnBrk="1" fontAlgn="auto" latinLnBrk="0" hangingPunct="1">
              <a:lnSpc>
                <a:spcPct val="100000"/>
              </a:lnSpc>
              <a:spcBef>
                <a:spcPts val="1160"/>
              </a:spcBef>
              <a:spcAft>
                <a:spcPts val="0"/>
              </a:spcAft>
              <a:buClrTx/>
              <a:buSzTx/>
              <a:buFontTx/>
              <a:buNone/>
              <a:tabLst/>
              <a:defRPr/>
            </a:pPr>
            <a:r>
              <a:rPr kumimoji="0" lang="en-US" sz="2000" b="1" i="0" u="none" strike="noStrike" kern="0" cap="none" spc="-10" normalizeH="0" baseline="0" noProof="0" dirty="0">
                <a:ln>
                  <a:noFill/>
                </a:ln>
                <a:solidFill>
                  <a:schemeClr val="tx1"/>
                </a:solidFill>
                <a:effectLst/>
                <a:uLnTx/>
                <a:uFillTx/>
                <a:latin typeface="+mn-lt"/>
                <a:ea typeface="+mj-ea"/>
              </a:rPr>
              <a:t>HSP</a:t>
            </a:r>
            <a:r>
              <a:rPr kumimoji="0" lang="en-US" sz="2000" b="1" i="0" u="none" strike="noStrike" kern="0" cap="none" spc="5" normalizeH="0" baseline="0" noProof="0" dirty="0">
                <a:ln>
                  <a:noFill/>
                </a:ln>
                <a:solidFill>
                  <a:schemeClr val="tx1"/>
                </a:solidFill>
                <a:effectLst/>
                <a:uLnTx/>
                <a:uFillTx/>
                <a:latin typeface="+mn-lt"/>
                <a:ea typeface="+mj-ea"/>
              </a:rPr>
              <a:t> </a:t>
            </a:r>
            <a:r>
              <a:rPr kumimoji="0" lang="en-US" sz="2000" b="1" i="0" u="none" strike="noStrike" kern="0" cap="none" spc="-10" normalizeH="0" baseline="0" noProof="0" dirty="0">
                <a:ln>
                  <a:noFill/>
                </a:ln>
                <a:solidFill>
                  <a:schemeClr val="tx1"/>
                </a:solidFill>
                <a:effectLst/>
                <a:uLnTx/>
                <a:uFillTx/>
                <a:latin typeface="+mn-lt"/>
                <a:ea typeface="+mj-ea"/>
              </a:rPr>
              <a:t>Completion </a:t>
            </a:r>
            <a:r>
              <a:rPr kumimoji="0" lang="en-US" sz="2000" b="1" i="0" u="none" strike="noStrike" kern="0" cap="none" spc="-5" normalizeH="0" baseline="0" noProof="0" dirty="0">
                <a:ln>
                  <a:noFill/>
                </a:ln>
                <a:solidFill>
                  <a:schemeClr val="tx1"/>
                </a:solidFill>
                <a:effectLst/>
                <a:uLnTx/>
                <a:uFillTx/>
                <a:latin typeface="+mn-lt"/>
                <a:ea typeface="+mj-ea"/>
              </a:rPr>
              <a:t>–</a:t>
            </a:r>
            <a:r>
              <a:rPr kumimoji="0" lang="en-US" sz="2000" b="1" i="0" u="none" strike="noStrike" kern="0" cap="none" spc="0" normalizeH="0" baseline="0" noProof="0" dirty="0">
                <a:ln>
                  <a:noFill/>
                </a:ln>
                <a:solidFill>
                  <a:schemeClr val="tx1"/>
                </a:solidFill>
                <a:effectLst/>
                <a:uLnTx/>
                <a:uFillTx/>
                <a:latin typeface="+mn-lt"/>
                <a:ea typeface="+mj-ea"/>
              </a:rPr>
              <a:t> </a:t>
            </a:r>
            <a:r>
              <a:rPr kumimoji="0" lang="en-US" sz="2000" b="1" i="0" u="none" strike="noStrike" kern="0" cap="none" spc="-5" normalizeH="0" baseline="0" noProof="0" dirty="0">
                <a:ln>
                  <a:noFill/>
                </a:ln>
                <a:solidFill>
                  <a:schemeClr val="tx1"/>
                </a:solidFill>
                <a:effectLst/>
                <a:uLnTx/>
                <a:uFillTx/>
                <a:latin typeface="+mn-lt"/>
                <a:ea typeface="+mj-ea"/>
              </a:rPr>
              <a:t>Self-Performing</a:t>
            </a:r>
          </a:p>
        </p:txBody>
      </p:sp>
    </p:spTree>
    <p:extLst>
      <p:ext uri="{BB962C8B-B14F-4D97-AF65-F5344CB8AC3E}">
        <p14:creationId xmlns:p14="http://schemas.microsoft.com/office/powerpoint/2010/main" val="1380417829"/>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8">
            <a:extLst>
              <a:ext uri="{FF2B5EF4-FFF2-40B4-BE49-F238E27FC236}">
                <a16:creationId xmlns:a16="http://schemas.microsoft.com/office/drawing/2014/main" id="{D8252D6D-5CB2-42C2-AA3E-1182CB71D4CB}"/>
              </a:ext>
            </a:extLst>
          </p:cNvPr>
          <p:cNvSpPr/>
          <p:nvPr/>
        </p:nvSpPr>
        <p:spPr>
          <a:xfrm>
            <a:off x="2108545" y="207486"/>
            <a:ext cx="4332917" cy="646331"/>
          </a:xfrm>
          <a:prstGeom prst="rect">
            <a:avLst/>
          </a:prstGeom>
        </p:spPr>
        <p:txBody>
          <a:bodyPr wrap="non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Verdana-Bold"/>
                <a:ea typeface="+mn-ea"/>
                <a:cs typeface="+mn-cs"/>
              </a:rPr>
              <a:t>HUB Subcontracting Plan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Bold"/>
                <a:ea typeface="+mn-ea"/>
                <a:cs typeface="+mn-cs"/>
              </a:rPr>
              <a:t>Self-Performing</a:t>
            </a:r>
            <a:endParaRPr kumimoji="0" lang="en-US" sz="1600" b="1" i="0" u="none" strike="noStrike" kern="1200" cap="none" spc="0" normalizeH="0" baseline="0" noProof="0" dirty="0">
              <a:ln>
                <a:noFill/>
              </a:ln>
              <a:solidFill>
                <a:prstClr val="black"/>
              </a:solidFill>
              <a:effectLst/>
              <a:uLnTx/>
              <a:uFillTx/>
              <a:latin typeface="Verdana-Bold"/>
              <a:ea typeface="+mn-ea"/>
              <a:cs typeface="+mn-cs"/>
            </a:endParaRPr>
          </a:p>
        </p:txBody>
      </p:sp>
      <p:sp>
        <p:nvSpPr>
          <p:cNvPr id="7" name="TextBox 6">
            <a:extLst>
              <a:ext uri="{FF2B5EF4-FFF2-40B4-BE49-F238E27FC236}">
                <a16:creationId xmlns:a16="http://schemas.microsoft.com/office/drawing/2014/main" id="{82A54F4B-9C59-491F-90EA-39C301E2A226}"/>
              </a:ext>
            </a:extLst>
          </p:cNvPr>
          <p:cNvSpPr txBox="1"/>
          <p:nvPr/>
        </p:nvSpPr>
        <p:spPr>
          <a:xfrm>
            <a:off x="110190" y="1010255"/>
            <a:ext cx="3777654"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Section 2: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Respondent’s Subcontracting Intentions</a:t>
            </a:r>
          </a:p>
        </p:txBody>
      </p:sp>
      <p:sp>
        <p:nvSpPr>
          <p:cNvPr id="9" name="TextBox 8">
            <a:extLst>
              <a:ext uri="{FF2B5EF4-FFF2-40B4-BE49-F238E27FC236}">
                <a16:creationId xmlns:a16="http://schemas.microsoft.com/office/drawing/2014/main" id="{674FE755-789B-4DF1-99BD-88448FCE5FEB}"/>
              </a:ext>
            </a:extLst>
          </p:cNvPr>
          <p:cNvSpPr txBox="1"/>
          <p:nvPr/>
        </p:nvSpPr>
        <p:spPr>
          <a:xfrm>
            <a:off x="478742" y="1327873"/>
            <a:ext cx="3259606"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Enter your Company’s name and the Requisition #.  (Enter this information on each subsequent page)</a:t>
            </a:r>
          </a:p>
        </p:txBody>
      </p:sp>
      <p:sp>
        <p:nvSpPr>
          <p:cNvPr id="12" name="TextBox 11">
            <a:extLst>
              <a:ext uri="{FF2B5EF4-FFF2-40B4-BE49-F238E27FC236}">
                <a16:creationId xmlns:a16="http://schemas.microsoft.com/office/drawing/2014/main" id="{0C24814C-DA25-409B-9CD9-43F0DA736D89}"/>
              </a:ext>
            </a:extLst>
          </p:cNvPr>
          <p:cNvSpPr txBox="1"/>
          <p:nvPr/>
        </p:nvSpPr>
        <p:spPr>
          <a:xfrm>
            <a:off x="505056" y="2014823"/>
            <a:ext cx="320697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2a: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x</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No, I will not be subcontracting any portion of the contract proceed to Section 3</a:t>
            </a:r>
          </a:p>
        </p:txBody>
      </p:sp>
      <p:cxnSp>
        <p:nvCxnSpPr>
          <p:cNvPr id="15" name="Straight Arrow Connector 14">
            <a:extLst>
              <a:ext uri="{FF2B5EF4-FFF2-40B4-BE49-F238E27FC236}">
                <a16:creationId xmlns:a16="http://schemas.microsoft.com/office/drawing/2014/main" id="{97C55D3A-E6FE-4F5B-A43D-1CB7965F4BFA}"/>
              </a:ext>
            </a:extLst>
          </p:cNvPr>
          <p:cNvCxnSpPr>
            <a:cxnSpLocks/>
          </p:cNvCxnSpPr>
          <p:nvPr/>
        </p:nvCxnSpPr>
        <p:spPr>
          <a:xfrm>
            <a:off x="3887844" y="1633011"/>
            <a:ext cx="1170859"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5F72D46D-196E-4BEA-A801-5CA6E465A5D7}"/>
              </a:ext>
            </a:extLst>
          </p:cNvPr>
          <p:cNvCxnSpPr>
            <a:cxnSpLocks/>
          </p:cNvCxnSpPr>
          <p:nvPr/>
        </p:nvCxnSpPr>
        <p:spPr>
          <a:xfrm>
            <a:off x="3738348" y="2113717"/>
            <a:ext cx="1350487"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20" name="Picture 19">
            <a:extLst>
              <a:ext uri="{FF2B5EF4-FFF2-40B4-BE49-F238E27FC236}">
                <a16:creationId xmlns:a16="http://schemas.microsoft.com/office/drawing/2014/main" id="{23644D42-25D9-4F79-812C-87F966785863}"/>
              </a:ext>
            </a:extLst>
          </p:cNvPr>
          <p:cNvPicPr>
            <a:picLocks noChangeAspect="1"/>
          </p:cNvPicPr>
          <p:nvPr/>
        </p:nvPicPr>
        <p:blipFill>
          <a:blip r:embed="rId2"/>
          <a:stretch>
            <a:fillRect/>
          </a:stretch>
        </p:blipFill>
        <p:spPr>
          <a:xfrm>
            <a:off x="5162552" y="1503398"/>
            <a:ext cx="2320361" cy="3093814"/>
          </a:xfrm>
          <a:prstGeom prst="rect">
            <a:avLst/>
          </a:prstGeom>
        </p:spPr>
      </p:pic>
    </p:spTree>
    <p:extLst>
      <p:ext uri="{BB962C8B-B14F-4D97-AF65-F5344CB8AC3E}">
        <p14:creationId xmlns:p14="http://schemas.microsoft.com/office/powerpoint/2010/main" val="2649315575"/>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8">
            <a:extLst>
              <a:ext uri="{FF2B5EF4-FFF2-40B4-BE49-F238E27FC236}">
                <a16:creationId xmlns:a16="http://schemas.microsoft.com/office/drawing/2014/main" id="{D8252D6D-5CB2-42C2-AA3E-1182CB71D4CB}"/>
              </a:ext>
            </a:extLst>
          </p:cNvPr>
          <p:cNvSpPr/>
          <p:nvPr/>
        </p:nvSpPr>
        <p:spPr>
          <a:xfrm>
            <a:off x="2108545" y="207486"/>
            <a:ext cx="4332917" cy="646331"/>
          </a:xfrm>
          <a:prstGeom prst="rect">
            <a:avLst/>
          </a:prstGeom>
        </p:spPr>
        <p:txBody>
          <a:bodyPr wrap="non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Verdana-Bold"/>
                <a:ea typeface="+mn-ea"/>
                <a:cs typeface="+mn-cs"/>
              </a:rPr>
              <a:t>HUB Subcontracting Plan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Bold"/>
                <a:ea typeface="+mn-ea"/>
                <a:cs typeface="+mn-cs"/>
              </a:rPr>
              <a:t>Self-Performing</a:t>
            </a:r>
            <a:endParaRPr kumimoji="0" lang="en-US" sz="1600" b="1" i="0" u="none" strike="noStrike" kern="1200" cap="none" spc="0" normalizeH="0" baseline="0" noProof="0" dirty="0">
              <a:ln>
                <a:noFill/>
              </a:ln>
              <a:solidFill>
                <a:prstClr val="black"/>
              </a:solidFill>
              <a:effectLst/>
              <a:uLnTx/>
              <a:uFillTx/>
              <a:latin typeface="Verdana-Bold"/>
              <a:ea typeface="+mn-ea"/>
              <a:cs typeface="+mn-cs"/>
            </a:endParaRPr>
          </a:p>
        </p:txBody>
      </p:sp>
      <p:sp>
        <p:nvSpPr>
          <p:cNvPr id="7" name="TextBox 6">
            <a:extLst>
              <a:ext uri="{FF2B5EF4-FFF2-40B4-BE49-F238E27FC236}">
                <a16:creationId xmlns:a16="http://schemas.microsoft.com/office/drawing/2014/main" id="{82A54F4B-9C59-491F-90EA-39C301E2A226}"/>
              </a:ext>
            </a:extLst>
          </p:cNvPr>
          <p:cNvSpPr txBox="1"/>
          <p:nvPr/>
        </p:nvSpPr>
        <p:spPr>
          <a:xfrm>
            <a:off x="90441" y="863456"/>
            <a:ext cx="3014558"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Section 3: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Self-Performing Justification </a:t>
            </a:r>
          </a:p>
        </p:txBody>
      </p:sp>
      <p:sp>
        <p:nvSpPr>
          <p:cNvPr id="9" name="TextBox 8">
            <a:extLst>
              <a:ext uri="{FF2B5EF4-FFF2-40B4-BE49-F238E27FC236}">
                <a16:creationId xmlns:a16="http://schemas.microsoft.com/office/drawing/2014/main" id="{674FE755-789B-4DF1-99BD-88448FCE5FEB}"/>
              </a:ext>
            </a:extLst>
          </p:cNvPr>
          <p:cNvSpPr txBox="1"/>
          <p:nvPr/>
        </p:nvSpPr>
        <p:spPr>
          <a:xfrm>
            <a:off x="271552" y="1205689"/>
            <a:ext cx="3259606"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the space provided, explain how your company will perform the entire contract with its own equipment, supplies, materials and/or employees. Suggested verbiage below:</a:t>
            </a:r>
          </a:p>
        </p:txBody>
      </p:sp>
      <p:sp>
        <p:nvSpPr>
          <p:cNvPr id="12" name="TextBox 11">
            <a:extLst>
              <a:ext uri="{FF2B5EF4-FFF2-40B4-BE49-F238E27FC236}">
                <a16:creationId xmlns:a16="http://schemas.microsoft.com/office/drawing/2014/main" id="{0C24814C-DA25-409B-9CD9-43F0DA736D89}"/>
              </a:ext>
            </a:extLst>
          </p:cNvPr>
          <p:cNvSpPr txBox="1"/>
          <p:nvPr/>
        </p:nvSpPr>
        <p:spPr>
          <a:xfrm>
            <a:off x="583779" y="3623614"/>
            <a:ext cx="320697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Read, sign and date to affirm information you provided is true and correct</a:t>
            </a:r>
          </a:p>
        </p:txBody>
      </p:sp>
      <p:cxnSp>
        <p:nvCxnSpPr>
          <p:cNvPr id="15" name="Straight Arrow Connector 14">
            <a:extLst>
              <a:ext uri="{FF2B5EF4-FFF2-40B4-BE49-F238E27FC236}">
                <a16:creationId xmlns:a16="http://schemas.microsoft.com/office/drawing/2014/main" id="{97C55D3A-E6FE-4F5B-A43D-1CB7965F4BFA}"/>
              </a:ext>
            </a:extLst>
          </p:cNvPr>
          <p:cNvCxnSpPr>
            <a:cxnSpLocks/>
            <a:stCxn id="9" idx="3"/>
          </p:cNvCxnSpPr>
          <p:nvPr/>
        </p:nvCxnSpPr>
        <p:spPr>
          <a:xfrm>
            <a:off x="3531158" y="1621188"/>
            <a:ext cx="190165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3" name="Picture 2">
            <a:extLst>
              <a:ext uri="{FF2B5EF4-FFF2-40B4-BE49-F238E27FC236}">
                <a16:creationId xmlns:a16="http://schemas.microsoft.com/office/drawing/2014/main" id="{C9416E50-1DCB-4C08-B56D-F15E5045F417}"/>
              </a:ext>
            </a:extLst>
          </p:cNvPr>
          <p:cNvPicPr>
            <a:picLocks noChangeAspect="1"/>
          </p:cNvPicPr>
          <p:nvPr/>
        </p:nvPicPr>
        <p:blipFill>
          <a:blip r:embed="rId2"/>
          <a:stretch>
            <a:fillRect/>
          </a:stretch>
        </p:blipFill>
        <p:spPr>
          <a:xfrm>
            <a:off x="5548673" y="853817"/>
            <a:ext cx="2736414" cy="3644443"/>
          </a:xfrm>
          <a:prstGeom prst="rect">
            <a:avLst/>
          </a:prstGeom>
        </p:spPr>
      </p:pic>
      <p:cxnSp>
        <p:nvCxnSpPr>
          <p:cNvPr id="13" name="Straight Arrow Connector 12">
            <a:extLst>
              <a:ext uri="{FF2B5EF4-FFF2-40B4-BE49-F238E27FC236}">
                <a16:creationId xmlns:a16="http://schemas.microsoft.com/office/drawing/2014/main" id="{9A36F612-D8A4-4649-BDA6-23AA48487917}"/>
              </a:ext>
            </a:extLst>
          </p:cNvPr>
          <p:cNvCxnSpPr>
            <a:cxnSpLocks/>
          </p:cNvCxnSpPr>
          <p:nvPr/>
        </p:nvCxnSpPr>
        <p:spPr>
          <a:xfrm>
            <a:off x="3906618" y="3835138"/>
            <a:ext cx="152619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4E23FCB2-0237-45D3-A268-A60A8EDA0529}"/>
              </a:ext>
            </a:extLst>
          </p:cNvPr>
          <p:cNvSpPr txBox="1"/>
          <p:nvPr/>
        </p:nvSpPr>
        <p:spPr>
          <a:xfrm>
            <a:off x="90441" y="3302250"/>
            <a:ext cx="3014558"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Section 4: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Affirmation </a:t>
            </a:r>
          </a:p>
        </p:txBody>
      </p:sp>
      <p:sp>
        <p:nvSpPr>
          <p:cNvPr id="18" name="TextBox 17">
            <a:extLst>
              <a:ext uri="{FF2B5EF4-FFF2-40B4-BE49-F238E27FC236}">
                <a16:creationId xmlns:a16="http://schemas.microsoft.com/office/drawing/2014/main" id="{C074F11A-3E20-4689-8307-754F23537B80}"/>
              </a:ext>
            </a:extLst>
          </p:cNvPr>
          <p:cNvSpPr txBox="1"/>
          <p:nvPr/>
        </p:nvSpPr>
        <p:spPr>
          <a:xfrm>
            <a:off x="250093" y="2252753"/>
            <a:ext cx="4672202"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prstClr val="black"/>
                </a:solidFill>
                <a:effectLst/>
                <a:uLnTx/>
                <a:uFillTx/>
                <a:latin typeface="Calibri" panose="020F0502020204030204"/>
                <a:ea typeface="+mn-ea"/>
                <a:cs typeface="+mn-cs"/>
              </a:rPr>
              <a:t>**Section 3 Sample Statement- edit as needed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Company XXX will be fulfilling the entire contract with our own resources, including employees, goods, services, transportation and delivery. If sub-contracting opportunities are identified at a future date, we will immediately contact the project manager and HUB Coordinator and commit to performance of a Good Faith Effort through solicitation of HUB firms and submit an amended HUB Subcontracting Plan. </a:t>
            </a:r>
          </a:p>
        </p:txBody>
      </p:sp>
    </p:spTree>
    <p:extLst>
      <p:ext uri="{BB962C8B-B14F-4D97-AF65-F5344CB8AC3E}">
        <p14:creationId xmlns:p14="http://schemas.microsoft.com/office/powerpoint/2010/main" val="2051668377"/>
      </p:ext>
    </p:extLst>
  </p:cSld>
  <p:clrMapOvr>
    <a:masterClrMapping/>
  </p:clrMapOvr>
  <p:transition spd="med">
    <p:pull/>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5263A3027CD14E8476AD7CC64FF5ED" ma:contentTypeVersion="16" ma:contentTypeDescription="Create a new document." ma:contentTypeScope="" ma:versionID="ac599e0dc67741d0888aa57ad1cdf28f">
  <xsd:schema xmlns:xsd="http://www.w3.org/2001/XMLSchema" xmlns:xs="http://www.w3.org/2001/XMLSchema" xmlns:p="http://schemas.microsoft.com/office/2006/metadata/properties" xmlns:ns2="c52af95f-6413-4252-97cc-f145568449c2" xmlns:ns3="1b6fb572-607b-4d62-a94e-5a8b0a641639" targetNamespace="http://schemas.microsoft.com/office/2006/metadata/properties" ma:root="true" ma:fieldsID="f905b94ad878ff10677fbd736ce00309" ns2:_="" ns3:_="">
    <xsd:import namespace="c52af95f-6413-4252-97cc-f145568449c2"/>
    <xsd:import namespace="1b6fb572-607b-4d62-a94e-5a8b0a64163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2af95f-6413-4252-97cc-f145568449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034b13c-ebbc-4df5-bee6-d4e945db1b4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6fb572-607b-4d62-a94e-5a8b0a64163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abb0e5b-0b1f-4c84-b3b0-8fcff104e248}" ma:internalName="TaxCatchAll" ma:showField="CatchAllData" ma:web="1b6fb572-607b-4d62-a94e-5a8b0a6416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52af95f-6413-4252-97cc-f145568449c2">
      <Terms xmlns="http://schemas.microsoft.com/office/infopath/2007/PartnerControls"/>
    </lcf76f155ced4ddcb4097134ff3c332f>
    <TaxCatchAll xmlns="1b6fb572-607b-4d62-a94e-5a8b0a641639" xsi:nil="true"/>
  </documentManagement>
</p:properties>
</file>

<file path=customXml/itemProps1.xml><?xml version="1.0" encoding="utf-8"?>
<ds:datastoreItem xmlns:ds="http://schemas.openxmlformats.org/officeDocument/2006/customXml" ds:itemID="{55E8F436-809F-45E2-A717-C64DEE87F0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2af95f-6413-4252-97cc-f145568449c2"/>
    <ds:schemaRef ds:uri="1b6fb572-607b-4d62-a94e-5a8b0a6416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987676A-099B-4B53-B66D-C60F83A71424}">
  <ds:schemaRefs>
    <ds:schemaRef ds:uri="http://schemas.microsoft.com/sharepoint/v3/contenttype/forms"/>
  </ds:schemaRefs>
</ds:datastoreItem>
</file>

<file path=customXml/itemProps3.xml><?xml version="1.0" encoding="utf-8"?>
<ds:datastoreItem xmlns:ds="http://schemas.openxmlformats.org/officeDocument/2006/customXml" ds:itemID="{8499CAED-701D-44BF-B45E-0631AD0D07E6}">
  <ds:schemaRefs>
    <ds:schemaRef ds:uri="http://purl.org/dc/terms/"/>
    <ds:schemaRef ds:uri="http://www.w3.org/XML/1998/namespace"/>
    <ds:schemaRef ds:uri="c52af95f-6413-4252-97cc-f145568449c2"/>
    <ds:schemaRef ds:uri="http://purl.org/dc/dcmitype/"/>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1b6fb572-607b-4d62-a94e-5a8b0a641639"/>
  </ds:schemaRefs>
</ds:datastoreItem>
</file>

<file path=docProps/app.xml><?xml version="1.0" encoding="utf-8"?>
<Properties xmlns="http://schemas.openxmlformats.org/officeDocument/2006/extended-properties" xmlns:vt="http://schemas.openxmlformats.org/officeDocument/2006/docPropsVTypes">
  <Template>UTA Accessible Template</Template>
  <TotalTime>35852</TotalTime>
  <Words>2388</Words>
  <Application>Microsoft Office PowerPoint</Application>
  <PresentationFormat>On-screen Show (16:9)</PresentationFormat>
  <Paragraphs>190</Paragraphs>
  <Slides>24</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Franklin Gothic Book</vt:lpstr>
      <vt:lpstr>Helvetica</vt:lpstr>
      <vt:lpstr>Rockwell</vt:lpstr>
      <vt:lpstr>Segoe UI</vt:lpstr>
      <vt:lpstr>Segoe UI Semibold</vt:lpstr>
      <vt:lpstr>Verdana-Bold</vt:lpstr>
      <vt:lpstr>Wingdings</vt:lpstr>
      <vt:lpstr>1_Office Theme</vt:lpstr>
      <vt:lpstr>Historically Underutilized Business Subcontracting Plan (Training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Melissa J</dc:creator>
  <cp:lastModifiedBy>Cleveland, Reginald</cp:lastModifiedBy>
  <cp:revision>106</cp:revision>
  <cp:lastPrinted>2022-08-22T16:44:28Z</cp:lastPrinted>
  <dcterms:created xsi:type="dcterms:W3CDTF">2021-08-31T19:16:02Z</dcterms:created>
  <dcterms:modified xsi:type="dcterms:W3CDTF">2022-09-13T18:35:20Z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0x010100155263A3027CD14E8476AD7CC64FF5ED</vt:lpwstr>
  </property>
  <property fmtid="{D5CDD505-2E9C-101B-9397-08002B2CF9AE}" pid="3" name="MediaServiceImageTags">
    <vt:lpwstr/>
  </property>
</Properties>
</file>