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98" r:id="rId5"/>
    <p:sldId id="259" r:id="rId6"/>
    <p:sldId id="261" r:id="rId7"/>
    <p:sldId id="274" r:id="rId8"/>
    <p:sldId id="296" r:id="rId9"/>
    <p:sldId id="290" r:id="rId10"/>
    <p:sldId id="303" r:id="rId11"/>
    <p:sldId id="299" r:id="rId12"/>
    <p:sldId id="297" r:id="rId13"/>
    <p:sldId id="263" r:id="rId14"/>
    <p:sldId id="270" r:id="rId15"/>
    <p:sldId id="281" r:id="rId16"/>
    <p:sldId id="301" r:id="rId17"/>
    <p:sldId id="288" r:id="rId18"/>
    <p:sldId id="262" r:id="rId19"/>
    <p:sldId id="302" r:id="rId20"/>
    <p:sldId id="280" r:id="rId21"/>
  </p:sldIdLst>
  <p:sldSz cx="12192000" cy="6858000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4388" autoAdjust="0"/>
  </p:normalViewPr>
  <p:slideViewPr>
    <p:cSldViewPr snapToGrid="0">
      <p:cViewPr varScale="1">
        <p:scale>
          <a:sx n="72" d="100"/>
          <a:sy n="72" d="100"/>
        </p:scale>
        <p:origin x="20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D8514-83B2-43DC-8258-21FD8A79FF46}" type="doc">
      <dgm:prSet loTypeId="urn:microsoft.com/office/officeart/2005/8/layout/vList3" loCatId="list" qsTypeId="urn:microsoft.com/office/officeart/2005/8/quickstyle/simple2" qsCatId="simple" csTypeId="urn:microsoft.com/office/officeart/2005/8/colors/accent1_1" csCatId="accent1" phldr="1"/>
      <dgm:spPr/>
    </dgm:pt>
    <dgm:pt modelId="{442F43CC-67BF-485A-B991-B26F600844E9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Orkun Toros</a:t>
          </a:r>
        </a:p>
        <a:p>
          <a:pPr>
            <a:lnSpc>
              <a:spcPts val="1000"/>
            </a:lnSpc>
          </a:pPr>
          <a:r>
            <a:rPr lang="en-US" sz="1200" b="0" i="0" dirty="0"/>
            <a:t>AVP for Budget</a:t>
          </a:r>
        </a:p>
        <a:p>
          <a:pPr>
            <a:lnSpc>
              <a:spcPts val="1000"/>
            </a:lnSpc>
          </a:pPr>
          <a:r>
            <a:rPr lang="en-US" sz="1400" b="0" i="0" dirty="0"/>
            <a:t>Ext. 4735</a:t>
          </a:r>
          <a:endParaRPr lang="en-US" sz="1400" dirty="0"/>
        </a:p>
      </dgm:t>
    </dgm:pt>
    <dgm:pt modelId="{58A6B4DB-B57C-44D7-ADAD-E506421A3FFF}" type="parTrans" cxnId="{EEEB27C5-F405-4A7E-A30F-00242C8A4B2E}">
      <dgm:prSet/>
      <dgm:spPr/>
      <dgm:t>
        <a:bodyPr/>
        <a:lstStyle/>
        <a:p>
          <a:endParaRPr lang="en-US"/>
        </a:p>
      </dgm:t>
    </dgm:pt>
    <dgm:pt modelId="{B81DBD07-F1C7-4AC4-8BE6-DFC57D45F67F}" type="sibTrans" cxnId="{EEEB27C5-F405-4A7E-A30F-00242C8A4B2E}">
      <dgm:prSet/>
      <dgm:spPr/>
      <dgm:t>
        <a:bodyPr/>
        <a:lstStyle/>
        <a:p>
          <a:endParaRPr lang="en-US"/>
        </a:p>
      </dgm:t>
    </dgm:pt>
    <dgm:pt modelId="{09A1C727-2AEF-4DBB-95F3-DCB847F052BF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Eva Burnett</a:t>
          </a:r>
        </a:p>
        <a:p>
          <a:pPr>
            <a:lnSpc>
              <a:spcPts val="1000"/>
            </a:lnSpc>
          </a:pPr>
          <a:r>
            <a:rPr lang="en-US" sz="1200" b="0" i="0" dirty="0"/>
            <a:t>Budget Director</a:t>
          </a:r>
        </a:p>
        <a:p>
          <a:pPr>
            <a:lnSpc>
              <a:spcPts val="1000"/>
            </a:lnSpc>
          </a:pPr>
          <a:r>
            <a:rPr lang="en-US" sz="1400" b="0" i="0" dirty="0"/>
            <a:t>Ext. 6387</a:t>
          </a:r>
        </a:p>
      </dgm:t>
    </dgm:pt>
    <dgm:pt modelId="{7FBB4DA5-6F25-4A52-BB2D-CC02D5628B5E}" type="parTrans" cxnId="{79CB950B-39B5-46D1-B4D9-A86EBBD4E47E}">
      <dgm:prSet/>
      <dgm:spPr/>
      <dgm:t>
        <a:bodyPr/>
        <a:lstStyle/>
        <a:p>
          <a:endParaRPr lang="en-US"/>
        </a:p>
      </dgm:t>
    </dgm:pt>
    <dgm:pt modelId="{D66FAAFD-056E-4D88-BEE8-707824D0237F}" type="sibTrans" cxnId="{79CB950B-39B5-46D1-B4D9-A86EBBD4E47E}">
      <dgm:prSet/>
      <dgm:spPr/>
      <dgm:t>
        <a:bodyPr/>
        <a:lstStyle/>
        <a:p>
          <a:endParaRPr lang="en-US"/>
        </a:p>
      </dgm:t>
    </dgm:pt>
    <dgm:pt modelId="{84AEBE80-8FD9-4010-BDDC-08840193A71A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Anita Zeiler</a:t>
          </a:r>
        </a:p>
        <a:p>
          <a:pPr>
            <a:lnSpc>
              <a:spcPts val="1000"/>
            </a:lnSpc>
          </a:pPr>
          <a:r>
            <a:rPr lang="en-US" sz="1200" b="0" i="0" dirty="0"/>
            <a:t>Senior Financial Analyst</a:t>
          </a:r>
        </a:p>
        <a:p>
          <a:pPr>
            <a:lnSpc>
              <a:spcPts val="1000"/>
            </a:lnSpc>
          </a:pPr>
          <a:r>
            <a:rPr lang="en-US" sz="1400" b="0" i="0" dirty="0"/>
            <a:t>Ext. 4776</a:t>
          </a:r>
          <a:endParaRPr lang="en-US" sz="1400" dirty="0"/>
        </a:p>
      </dgm:t>
    </dgm:pt>
    <dgm:pt modelId="{275168D6-A875-4AB2-BBD1-E8085C551476}" type="parTrans" cxnId="{0CB33947-0A33-4B3B-A107-10E23E995E35}">
      <dgm:prSet/>
      <dgm:spPr/>
      <dgm:t>
        <a:bodyPr/>
        <a:lstStyle/>
        <a:p>
          <a:endParaRPr lang="en-US"/>
        </a:p>
      </dgm:t>
    </dgm:pt>
    <dgm:pt modelId="{2F6694A5-A473-4663-A478-13E1B6A13FBA}" type="sibTrans" cxnId="{0CB33947-0A33-4B3B-A107-10E23E995E35}">
      <dgm:prSet/>
      <dgm:spPr/>
      <dgm:t>
        <a:bodyPr/>
        <a:lstStyle/>
        <a:p>
          <a:endParaRPr lang="en-US"/>
        </a:p>
      </dgm:t>
    </dgm:pt>
    <dgm:pt modelId="{3E91A802-69E5-480D-ADF5-B58A646A8C79}" type="pres">
      <dgm:prSet presAssocID="{8EAD8514-83B2-43DC-8258-21FD8A79FF46}" presName="linearFlow" presStyleCnt="0">
        <dgm:presLayoutVars>
          <dgm:dir/>
          <dgm:resizeHandles val="exact"/>
        </dgm:presLayoutVars>
      </dgm:prSet>
      <dgm:spPr/>
    </dgm:pt>
    <dgm:pt modelId="{5435B190-4128-461A-A593-418B6AC2C88E}" type="pres">
      <dgm:prSet presAssocID="{442F43CC-67BF-485A-B991-B26F600844E9}" presName="composite" presStyleCnt="0"/>
      <dgm:spPr/>
    </dgm:pt>
    <dgm:pt modelId="{0C2778DE-BA71-4D67-8691-19903F7DC55D}" type="pres">
      <dgm:prSet presAssocID="{442F43CC-67BF-485A-B991-B26F600844E9}" presName="imgShp" presStyleLbl="fgImgPlace1" presStyleIdx="0" presStyleCnt="3" custScaleX="111310" custScaleY="11131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51C1FAE-3252-4FC5-A4B6-FAA6659AE2A8}" type="pres">
      <dgm:prSet presAssocID="{442F43CC-67BF-485A-B991-B26F600844E9}" presName="txShp" presStyleLbl="node1" presStyleIdx="0" presStyleCnt="3">
        <dgm:presLayoutVars>
          <dgm:bulletEnabled val="1"/>
        </dgm:presLayoutVars>
      </dgm:prSet>
      <dgm:spPr/>
    </dgm:pt>
    <dgm:pt modelId="{4D048166-D8B0-49F8-96EC-87C9FD962448}" type="pres">
      <dgm:prSet presAssocID="{B81DBD07-F1C7-4AC4-8BE6-DFC57D45F67F}" presName="spacing" presStyleCnt="0"/>
      <dgm:spPr/>
    </dgm:pt>
    <dgm:pt modelId="{629772A8-74F0-48E9-B491-168296639C7A}" type="pres">
      <dgm:prSet presAssocID="{09A1C727-2AEF-4DBB-95F3-DCB847F052BF}" presName="composite" presStyleCnt="0"/>
      <dgm:spPr/>
    </dgm:pt>
    <dgm:pt modelId="{F3BA01D8-DC96-43B8-9F6C-B76C997F39FC}" type="pres">
      <dgm:prSet presAssocID="{09A1C727-2AEF-4DBB-95F3-DCB847F052BF}" presName="imgShp" presStyleLbl="fgImgPlace1" presStyleIdx="1" presStyleCnt="3" custScaleX="116143" custScaleY="116143" custLinFactNeighborX="-4628" custLinFactNeighborY="115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D4E869DC-952D-4DE9-B5F9-A3DDCD813DA2}" type="pres">
      <dgm:prSet presAssocID="{09A1C727-2AEF-4DBB-95F3-DCB847F052BF}" presName="txShp" presStyleLbl="node1" presStyleIdx="1" presStyleCnt="3">
        <dgm:presLayoutVars>
          <dgm:bulletEnabled val="1"/>
        </dgm:presLayoutVars>
      </dgm:prSet>
      <dgm:spPr/>
    </dgm:pt>
    <dgm:pt modelId="{329A96C6-ECC6-4385-8A82-C7FCBC7581F1}" type="pres">
      <dgm:prSet presAssocID="{D66FAAFD-056E-4D88-BEE8-707824D0237F}" presName="spacing" presStyleCnt="0"/>
      <dgm:spPr/>
    </dgm:pt>
    <dgm:pt modelId="{0E63F94D-76BF-466A-902E-31DEECFA536C}" type="pres">
      <dgm:prSet presAssocID="{84AEBE80-8FD9-4010-BDDC-08840193A71A}" presName="composite" presStyleCnt="0"/>
      <dgm:spPr/>
    </dgm:pt>
    <dgm:pt modelId="{E66FFBD5-7696-4CAE-BA5F-F4BE32C7495E}" type="pres">
      <dgm:prSet presAssocID="{84AEBE80-8FD9-4010-BDDC-08840193A71A}" presName="imgShp" presStyleLbl="fgImgPlace1" presStyleIdx="2" presStyleCnt="3" custScaleX="123109" custScaleY="123109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1C4315F2-08D2-4343-85D5-3A360BED44EA}" type="pres">
      <dgm:prSet presAssocID="{84AEBE80-8FD9-4010-BDDC-08840193A71A}" presName="txShp" presStyleLbl="node1" presStyleIdx="2" presStyleCnt="3">
        <dgm:presLayoutVars>
          <dgm:bulletEnabled val="1"/>
        </dgm:presLayoutVars>
      </dgm:prSet>
      <dgm:spPr/>
    </dgm:pt>
  </dgm:ptLst>
  <dgm:cxnLst>
    <dgm:cxn modelId="{2F5C1D03-82E5-4F3A-9E53-FF848C8224ED}" type="presOf" srcId="{84AEBE80-8FD9-4010-BDDC-08840193A71A}" destId="{1C4315F2-08D2-4343-85D5-3A360BED44EA}" srcOrd="0" destOrd="0" presId="urn:microsoft.com/office/officeart/2005/8/layout/vList3"/>
    <dgm:cxn modelId="{79CB950B-39B5-46D1-B4D9-A86EBBD4E47E}" srcId="{8EAD8514-83B2-43DC-8258-21FD8A79FF46}" destId="{09A1C727-2AEF-4DBB-95F3-DCB847F052BF}" srcOrd="1" destOrd="0" parTransId="{7FBB4DA5-6F25-4A52-BB2D-CC02D5628B5E}" sibTransId="{D66FAAFD-056E-4D88-BEE8-707824D0237F}"/>
    <dgm:cxn modelId="{8A278042-A5FA-4752-868D-316039C524D8}" type="presOf" srcId="{09A1C727-2AEF-4DBB-95F3-DCB847F052BF}" destId="{D4E869DC-952D-4DE9-B5F9-A3DDCD813DA2}" srcOrd="0" destOrd="0" presId="urn:microsoft.com/office/officeart/2005/8/layout/vList3"/>
    <dgm:cxn modelId="{5B094164-7D5F-4C56-AEE6-67EF86635E46}" type="presOf" srcId="{8EAD8514-83B2-43DC-8258-21FD8A79FF46}" destId="{3E91A802-69E5-480D-ADF5-B58A646A8C79}" srcOrd="0" destOrd="0" presId="urn:microsoft.com/office/officeart/2005/8/layout/vList3"/>
    <dgm:cxn modelId="{0CB33947-0A33-4B3B-A107-10E23E995E35}" srcId="{8EAD8514-83B2-43DC-8258-21FD8A79FF46}" destId="{84AEBE80-8FD9-4010-BDDC-08840193A71A}" srcOrd="2" destOrd="0" parTransId="{275168D6-A875-4AB2-BBD1-E8085C551476}" sibTransId="{2F6694A5-A473-4663-A478-13E1B6A13FBA}"/>
    <dgm:cxn modelId="{23BB4C7E-2342-448F-9A64-9E95DE803F00}" type="presOf" srcId="{442F43CC-67BF-485A-B991-B26F600844E9}" destId="{B51C1FAE-3252-4FC5-A4B6-FAA6659AE2A8}" srcOrd="0" destOrd="0" presId="urn:microsoft.com/office/officeart/2005/8/layout/vList3"/>
    <dgm:cxn modelId="{EEEB27C5-F405-4A7E-A30F-00242C8A4B2E}" srcId="{8EAD8514-83B2-43DC-8258-21FD8A79FF46}" destId="{442F43CC-67BF-485A-B991-B26F600844E9}" srcOrd="0" destOrd="0" parTransId="{58A6B4DB-B57C-44D7-ADAD-E506421A3FFF}" sibTransId="{B81DBD07-F1C7-4AC4-8BE6-DFC57D45F67F}"/>
    <dgm:cxn modelId="{13FCA218-C20D-4C5D-9E7D-32B80D79A915}" type="presParOf" srcId="{3E91A802-69E5-480D-ADF5-B58A646A8C79}" destId="{5435B190-4128-461A-A593-418B6AC2C88E}" srcOrd="0" destOrd="0" presId="urn:microsoft.com/office/officeart/2005/8/layout/vList3"/>
    <dgm:cxn modelId="{A51FCB4A-C6BF-42EC-81DE-DE2AE69276F9}" type="presParOf" srcId="{5435B190-4128-461A-A593-418B6AC2C88E}" destId="{0C2778DE-BA71-4D67-8691-19903F7DC55D}" srcOrd="0" destOrd="0" presId="urn:microsoft.com/office/officeart/2005/8/layout/vList3"/>
    <dgm:cxn modelId="{81F6C928-706A-4FFE-9066-9F9C9FA38308}" type="presParOf" srcId="{5435B190-4128-461A-A593-418B6AC2C88E}" destId="{B51C1FAE-3252-4FC5-A4B6-FAA6659AE2A8}" srcOrd="1" destOrd="0" presId="urn:microsoft.com/office/officeart/2005/8/layout/vList3"/>
    <dgm:cxn modelId="{897C566A-E150-4840-9F26-EE3523752517}" type="presParOf" srcId="{3E91A802-69E5-480D-ADF5-B58A646A8C79}" destId="{4D048166-D8B0-49F8-96EC-87C9FD962448}" srcOrd="1" destOrd="0" presId="urn:microsoft.com/office/officeart/2005/8/layout/vList3"/>
    <dgm:cxn modelId="{D86E222E-6E0A-461B-B155-2AA59FF029CA}" type="presParOf" srcId="{3E91A802-69E5-480D-ADF5-B58A646A8C79}" destId="{629772A8-74F0-48E9-B491-168296639C7A}" srcOrd="2" destOrd="0" presId="urn:microsoft.com/office/officeart/2005/8/layout/vList3"/>
    <dgm:cxn modelId="{F054C5D7-2656-49B1-A3E1-36E7993A262A}" type="presParOf" srcId="{629772A8-74F0-48E9-B491-168296639C7A}" destId="{F3BA01D8-DC96-43B8-9F6C-B76C997F39FC}" srcOrd="0" destOrd="0" presId="urn:microsoft.com/office/officeart/2005/8/layout/vList3"/>
    <dgm:cxn modelId="{DC7F194A-D267-4553-AF87-739BF431D2ED}" type="presParOf" srcId="{629772A8-74F0-48E9-B491-168296639C7A}" destId="{D4E869DC-952D-4DE9-B5F9-A3DDCD813DA2}" srcOrd="1" destOrd="0" presId="urn:microsoft.com/office/officeart/2005/8/layout/vList3"/>
    <dgm:cxn modelId="{8F5759F7-EE35-43A8-B96A-2833B5CD4CB8}" type="presParOf" srcId="{3E91A802-69E5-480D-ADF5-B58A646A8C79}" destId="{329A96C6-ECC6-4385-8A82-C7FCBC7581F1}" srcOrd="3" destOrd="0" presId="urn:microsoft.com/office/officeart/2005/8/layout/vList3"/>
    <dgm:cxn modelId="{94C4302C-2454-4D11-A2BE-EBEFC6AAE2A2}" type="presParOf" srcId="{3E91A802-69E5-480D-ADF5-B58A646A8C79}" destId="{0E63F94D-76BF-466A-902E-31DEECFA536C}" srcOrd="4" destOrd="0" presId="urn:microsoft.com/office/officeart/2005/8/layout/vList3"/>
    <dgm:cxn modelId="{8B15CD26-228D-4564-A147-6D7739574329}" type="presParOf" srcId="{0E63F94D-76BF-466A-902E-31DEECFA536C}" destId="{E66FFBD5-7696-4CAE-BA5F-F4BE32C7495E}" srcOrd="0" destOrd="0" presId="urn:microsoft.com/office/officeart/2005/8/layout/vList3"/>
    <dgm:cxn modelId="{9B86AAEE-6681-420D-9F6A-6B2C90014F12}" type="presParOf" srcId="{0E63F94D-76BF-466A-902E-31DEECFA536C}" destId="{1C4315F2-08D2-4343-85D5-3A360BED44E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D8514-83B2-43DC-8258-21FD8A79FF46}" type="doc">
      <dgm:prSet loTypeId="urn:microsoft.com/office/officeart/2005/8/layout/vList3" loCatId="list" qsTypeId="urn:microsoft.com/office/officeart/2005/8/quickstyle/simple2" qsCatId="simple" csTypeId="urn:microsoft.com/office/officeart/2005/8/colors/accent1_1" csCatId="accent1" phldr="1"/>
      <dgm:spPr/>
    </dgm:pt>
    <dgm:pt modelId="{442F43CC-67BF-485A-B991-B26F600844E9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Amber Andrews</a:t>
          </a:r>
        </a:p>
        <a:p>
          <a:pPr>
            <a:lnSpc>
              <a:spcPts val="1000"/>
            </a:lnSpc>
          </a:pPr>
          <a:r>
            <a:rPr lang="en-US" sz="1200" b="0" i="0" dirty="0"/>
            <a:t>Senior Financial Analyst</a:t>
          </a:r>
        </a:p>
        <a:p>
          <a:pPr>
            <a:lnSpc>
              <a:spcPts val="1000"/>
            </a:lnSpc>
          </a:pPr>
          <a:r>
            <a:rPr lang="en-US" sz="1400" b="0" i="0" dirty="0"/>
            <a:t>Ext. 4331</a:t>
          </a:r>
          <a:endParaRPr lang="en-US" sz="1100" dirty="0"/>
        </a:p>
      </dgm:t>
    </dgm:pt>
    <dgm:pt modelId="{58A6B4DB-B57C-44D7-ADAD-E506421A3FFF}" type="parTrans" cxnId="{EEEB27C5-F405-4A7E-A30F-00242C8A4B2E}">
      <dgm:prSet/>
      <dgm:spPr/>
      <dgm:t>
        <a:bodyPr/>
        <a:lstStyle/>
        <a:p>
          <a:endParaRPr lang="en-US"/>
        </a:p>
      </dgm:t>
    </dgm:pt>
    <dgm:pt modelId="{B81DBD07-F1C7-4AC4-8BE6-DFC57D45F67F}" type="sibTrans" cxnId="{EEEB27C5-F405-4A7E-A30F-00242C8A4B2E}">
      <dgm:prSet/>
      <dgm:spPr/>
      <dgm:t>
        <a:bodyPr/>
        <a:lstStyle/>
        <a:p>
          <a:endParaRPr lang="en-US"/>
        </a:p>
      </dgm:t>
    </dgm:pt>
    <dgm:pt modelId="{09A1C727-2AEF-4DBB-95F3-DCB847F052BF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Raphael Chellan</a:t>
          </a:r>
        </a:p>
        <a:p>
          <a:pPr>
            <a:lnSpc>
              <a:spcPts val="1000"/>
            </a:lnSpc>
          </a:pPr>
          <a:r>
            <a:rPr lang="en-US" sz="1200" b="0" i="0" dirty="0"/>
            <a:t>Financial Analyst </a:t>
          </a:r>
        </a:p>
        <a:p>
          <a:pPr>
            <a:lnSpc>
              <a:spcPts val="1000"/>
            </a:lnSpc>
          </a:pPr>
          <a:r>
            <a:rPr lang="en-US" sz="1400" b="0" i="0" dirty="0"/>
            <a:t>Ext . 4810</a:t>
          </a:r>
          <a:endParaRPr lang="en-US" sz="1400" dirty="0"/>
        </a:p>
      </dgm:t>
    </dgm:pt>
    <dgm:pt modelId="{7FBB4DA5-6F25-4A52-BB2D-CC02D5628B5E}" type="parTrans" cxnId="{79CB950B-39B5-46D1-B4D9-A86EBBD4E47E}">
      <dgm:prSet/>
      <dgm:spPr/>
      <dgm:t>
        <a:bodyPr/>
        <a:lstStyle/>
        <a:p>
          <a:endParaRPr lang="en-US"/>
        </a:p>
      </dgm:t>
    </dgm:pt>
    <dgm:pt modelId="{D66FAAFD-056E-4D88-BEE8-707824D0237F}" type="sibTrans" cxnId="{79CB950B-39B5-46D1-B4D9-A86EBBD4E47E}">
      <dgm:prSet/>
      <dgm:spPr/>
      <dgm:t>
        <a:bodyPr/>
        <a:lstStyle/>
        <a:p>
          <a:endParaRPr lang="en-US"/>
        </a:p>
      </dgm:t>
    </dgm:pt>
    <dgm:pt modelId="{CC538030-34A5-4840-A3C0-4E3CB791414D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Beckie Quach</a:t>
          </a:r>
        </a:p>
        <a:p>
          <a:pPr>
            <a:lnSpc>
              <a:spcPts val="1000"/>
            </a:lnSpc>
          </a:pPr>
          <a:r>
            <a:rPr lang="en-US" sz="1200" b="0" i="0" dirty="0"/>
            <a:t>Financial Analyst</a:t>
          </a:r>
        </a:p>
        <a:p>
          <a:pPr>
            <a:lnSpc>
              <a:spcPts val="1000"/>
            </a:lnSpc>
          </a:pPr>
          <a:r>
            <a:rPr lang="en-US" sz="1400" b="0" i="0" dirty="0"/>
            <a:t>Ext. 2664</a:t>
          </a:r>
          <a:endParaRPr lang="en-US" sz="1200" dirty="0"/>
        </a:p>
      </dgm:t>
    </dgm:pt>
    <dgm:pt modelId="{3A12B7FA-D0F5-4CB5-81B9-C1B32EB5EF29}" type="parTrans" cxnId="{C30475C7-664D-4AFE-AC16-2E23F0384E6C}">
      <dgm:prSet/>
      <dgm:spPr/>
      <dgm:t>
        <a:bodyPr/>
        <a:lstStyle/>
        <a:p>
          <a:endParaRPr lang="en-US"/>
        </a:p>
      </dgm:t>
    </dgm:pt>
    <dgm:pt modelId="{27E3301E-EF4C-4DD7-9761-318E9436AD66}" type="sibTrans" cxnId="{C30475C7-664D-4AFE-AC16-2E23F0384E6C}">
      <dgm:prSet/>
      <dgm:spPr/>
      <dgm:t>
        <a:bodyPr/>
        <a:lstStyle/>
        <a:p>
          <a:endParaRPr lang="en-US"/>
        </a:p>
      </dgm:t>
    </dgm:pt>
    <dgm:pt modelId="{3E91A802-69E5-480D-ADF5-B58A646A8C79}" type="pres">
      <dgm:prSet presAssocID="{8EAD8514-83B2-43DC-8258-21FD8A79FF46}" presName="linearFlow" presStyleCnt="0">
        <dgm:presLayoutVars>
          <dgm:dir/>
          <dgm:resizeHandles val="exact"/>
        </dgm:presLayoutVars>
      </dgm:prSet>
      <dgm:spPr/>
    </dgm:pt>
    <dgm:pt modelId="{5435B190-4128-461A-A593-418B6AC2C88E}" type="pres">
      <dgm:prSet presAssocID="{442F43CC-67BF-485A-B991-B26F600844E9}" presName="composite" presStyleCnt="0"/>
      <dgm:spPr/>
    </dgm:pt>
    <dgm:pt modelId="{0C2778DE-BA71-4D67-8691-19903F7DC55D}" type="pres">
      <dgm:prSet presAssocID="{442F43CC-67BF-485A-B991-B26F600844E9}" presName="imgShp" presStyleLbl="fgImgPlace1" presStyleIdx="0" presStyleCnt="3" custScaleX="108173" custScaleY="10817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51C1FAE-3252-4FC5-A4B6-FAA6659AE2A8}" type="pres">
      <dgm:prSet presAssocID="{442F43CC-67BF-485A-B991-B26F600844E9}" presName="txShp" presStyleLbl="node1" presStyleIdx="0" presStyleCnt="3">
        <dgm:presLayoutVars>
          <dgm:bulletEnabled val="1"/>
        </dgm:presLayoutVars>
      </dgm:prSet>
      <dgm:spPr/>
    </dgm:pt>
    <dgm:pt modelId="{4D048166-D8B0-49F8-96EC-87C9FD962448}" type="pres">
      <dgm:prSet presAssocID="{B81DBD07-F1C7-4AC4-8BE6-DFC57D45F67F}" presName="spacing" presStyleCnt="0"/>
      <dgm:spPr/>
    </dgm:pt>
    <dgm:pt modelId="{F981AB11-7094-4FDF-A0FF-403F61FA3092}" type="pres">
      <dgm:prSet presAssocID="{CC538030-34A5-4840-A3C0-4E3CB791414D}" presName="composite" presStyleCnt="0"/>
      <dgm:spPr/>
    </dgm:pt>
    <dgm:pt modelId="{13E747A1-818D-4C2D-A016-2359F19E18EB}" type="pres">
      <dgm:prSet presAssocID="{CC538030-34A5-4840-A3C0-4E3CB791414D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E5E9EEB4-EF96-4EED-8EA6-655CB654D2A7}" type="pres">
      <dgm:prSet presAssocID="{CC538030-34A5-4840-A3C0-4E3CB791414D}" presName="txShp" presStyleLbl="node1" presStyleIdx="1" presStyleCnt="3">
        <dgm:presLayoutVars>
          <dgm:bulletEnabled val="1"/>
        </dgm:presLayoutVars>
      </dgm:prSet>
      <dgm:spPr/>
    </dgm:pt>
    <dgm:pt modelId="{F444A02F-53CF-43BB-9721-193B65825E68}" type="pres">
      <dgm:prSet presAssocID="{27E3301E-EF4C-4DD7-9761-318E9436AD66}" presName="spacing" presStyleCnt="0"/>
      <dgm:spPr/>
    </dgm:pt>
    <dgm:pt modelId="{629772A8-74F0-48E9-B491-168296639C7A}" type="pres">
      <dgm:prSet presAssocID="{09A1C727-2AEF-4DBB-95F3-DCB847F052BF}" presName="composite" presStyleCnt="0"/>
      <dgm:spPr/>
    </dgm:pt>
    <dgm:pt modelId="{F3BA01D8-DC96-43B8-9F6C-B76C997F39FC}" type="pres">
      <dgm:prSet presAssocID="{09A1C727-2AEF-4DBB-95F3-DCB847F052BF}" presName="imgShp" presStyleLbl="fgImgPlace1" presStyleIdx="2" presStyleCnt="3" custScaleX="110474" custScaleY="110474" custLinFactNeighborX="1027" custLinFactNeighborY="115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D4E869DC-952D-4DE9-B5F9-A3DDCD813DA2}" type="pres">
      <dgm:prSet presAssocID="{09A1C727-2AEF-4DBB-95F3-DCB847F052BF}" presName="txShp" presStyleLbl="node1" presStyleIdx="2" presStyleCnt="3">
        <dgm:presLayoutVars>
          <dgm:bulletEnabled val="1"/>
        </dgm:presLayoutVars>
      </dgm:prSet>
      <dgm:spPr/>
    </dgm:pt>
  </dgm:ptLst>
  <dgm:cxnLst>
    <dgm:cxn modelId="{79CB950B-39B5-46D1-B4D9-A86EBBD4E47E}" srcId="{8EAD8514-83B2-43DC-8258-21FD8A79FF46}" destId="{09A1C727-2AEF-4DBB-95F3-DCB847F052BF}" srcOrd="2" destOrd="0" parTransId="{7FBB4DA5-6F25-4A52-BB2D-CC02D5628B5E}" sibTransId="{D66FAAFD-056E-4D88-BEE8-707824D0237F}"/>
    <dgm:cxn modelId="{8A278042-A5FA-4752-868D-316039C524D8}" type="presOf" srcId="{09A1C727-2AEF-4DBB-95F3-DCB847F052BF}" destId="{D4E869DC-952D-4DE9-B5F9-A3DDCD813DA2}" srcOrd="0" destOrd="0" presId="urn:microsoft.com/office/officeart/2005/8/layout/vList3"/>
    <dgm:cxn modelId="{5B094164-7D5F-4C56-AEE6-67EF86635E46}" type="presOf" srcId="{8EAD8514-83B2-43DC-8258-21FD8A79FF46}" destId="{3E91A802-69E5-480D-ADF5-B58A646A8C79}" srcOrd="0" destOrd="0" presId="urn:microsoft.com/office/officeart/2005/8/layout/vList3"/>
    <dgm:cxn modelId="{23BB4C7E-2342-448F-9A64-9E95DE803F00}" type="presOf" srcId="{442F43CC-67BF-485A-B991-B26F600844E9}" destId="{B51C1FAE-3252-4FC5-A4B6-FAA6659AE2A8}" srcOrd="0" destOrd="0" presId="urn:microsoft.com/office/officeart/2005/8/layout/vList3"/>
    <dgm:cxn modelId="{EEEB27C5-F405-4A7E-A30F-00242C8A4B2E}" srcId="{8EAD8514-83B2-43DC-8258-21FD8A79FF46}" destId="{442F43CC-67BF-485A-B991-B26F600844E9}" srcOrd="0" destOrd="0" parTransId="{58A6B4DB-B57C-44D7-ADAD-E506421A3FFF}" sibTransId="{B81DBD07-F1C7-4AC4-8BE6-DFC57D45F67F}"/>
    <dgm:cxn modelId="{C30475C7-664D-4AFE-AC16-2E23F0384E6C}" srcId="{8EAD8514-83B2-43DC-8258-21FD8A79FF46}" destId="{CC538030-34A5-4840-A3C0-4E3CB791414D}" srcOrd="1" destOrd="0" parTransId="{3A12B7FA-D0F5-4CB5-81B9-C1B32EB5EF29}" sibTransId="{27E3301E-EF4C-4DD7-9761-318E9436AD66}"/>
    <dgm:cxn modelId="{30D3EFF4-399C-490D-BC12-9B92E8CC0BB8}" type="presOf" srcId="{CC538030-34A5-4840-A3C0-4E3CB791414D}" destId="{E5E9EEB4-EF96-4EED-8EA6-655CB654D2A7}" srcOrd="0" destOrd="0" presId="urn:microsoft.com/office/officeart/2005/8/layout/vList3"/>
    <dgm:cxn modelId="{13FCA218-C20D-4C5D-9E7D-32B80D79A915}" type="presParOf" srcId="{3E91A802-69E5-480D-ADF5-B58A646A8C79}" destId="{5435B190-4128-461A-A593-418B6AC2C88E}" srcOrd="0" destOrd="0" presId="urn:microsoft.com/office/officeart/2005/8/layout/vList3"/>
    <dgm:cxn modelId="{A51FCB4A-C6BF-42EC-81DE-DE2AE69276F9}" type="presParOf" srcId="{5435B190-4128-461A-A593-418B6AC2C88E}" destId="{0C2778DE-BA71-4D67-8691-19903F7DC55D}" srcOrd="0" destOrd="0" presId="urn:microsoft.com/office/officeart/2005/8/layout/vList3"/>
    <dgm:cxn modelId="{81F6C928-706A-4FFE-9066-9F9C9FA38308}" type="presParOf" srcId="{5435B190-4128-461A-A593-418B6AC2C88E}" destId="{B51C1FAE-3252-4FC5-A4B6-FAA6659AE2A8}" srcOrd="1" destOrd="0" presId="urn:microsoft.com/office/officeart/2005/8/layout/vList3"/>
    <dgm:cxn modelId="{897C566A-E150-4840-9F26-EE3523752517}" type="presParOf" srcId="{3E91A802-69E5-480D-ADF5-B58A646A8C79}" destId="{4D048166-D8B0-49F8-96EC-87C9FD962448}" srcOrd="1" destOrd="0" presId="urn:microsoft.com/office/officeart/2005/8/layout/vList3"/>
    <dgm:cxn modelId="{0CFFB73D-F1CA-41FD-8CBC-A4BDCD51D134}" type="presParOf" srcId="{3E91A802-69E5-480D-ADF5-B58A646A8C79}" destId="{F981AB11-7094-4FDF-A0FF-403F61FA3092}" srcOrd="2" destOrd="0" presId="urn:microsoft.com/office/officeart/2005/8/layout/vList3"/>
    <dgm:cxn modelId="{1C3FDC98-74C5-42EF-9AD5-E893FFAAB739}" type="presParOf" srcId="{F981AB11-7094-4FDF-A0FF-403F61FA3092}" destId="{13E747A1-818D-4C2D-A016-2359F19E18EB}" srcOrd="0" destOrd="0" presId="urn:microsoft.com/office/officeart/2005/8/layout/vList3"/>
    <dgm:cxn modelId="{41525A22-86CA-4624-8BBA-C4418D6D7B14}" type="presParOf" srcId="{F981AB11-7094-4FDF-A0FF-403F61FA3092}" destId="{E5E9EEB4-EF96-4EED-8EA6-655CB654D2A7}" srcOrd="1" destOrd="0" presId="urn:microsoft.com/office/officeart/2005/8/layout/vList3"/>
    <dgm:cxn modelId="{83CDA340-36E3-440F-9F16-D7A1358C0664}" type="presParOf" srcId="{3E91A802-69E5-480D-ADF5-B58A646A8C79}" destId="{F444A02F-53CF-43BB-9721-193B65825E68}" srcOrd="3" destOrd="0" presId="urn:microsoft.com/office/officeart/2005/8/layout/vList3"/>
    <dgm:cxn modelId="{D86E222E-6E0A-461B-B155-2AA59FF029CA}" type="presParOf" srcId="{3E91A802-69E5-480D-ADF5-B58A646A8C79}" destId="{629772A8-74F0-48E9-B491-168296639C7A}" srcOrd="4" destOrd="0" presId="urn:microsoft.com/office/officeart/2005/8/layout/vList3"/>
    <dgm:cxn modelId="{F054C5D7-2656-49B1-A3E1-36E7993A262A}" type="presParOf" srcId="{629772A8-74F0-48E9-B491-168296639C7A}" destId="{F3BA01D8-DC96-43B8-9F6C-B76C997F39FC}" srcOrd="0" destOrd="0" presId="urn:microsoft.com/office/officeart/2005/8/layout/vList3"/>
    <dgm:cxn modelId="{DC7F194A-D267-4553-AF87-739BF431D2ED}" type="presParOf" srcId="{629772A8-74F0-48E9-B491-168296639C7A}" destId="{D4E869DC-952D-4DE9-B5F9-A3DDCD813D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C1FAE-3252-4FC5-A4B6-FAA6659AE2A8}">
      <dsp:nvSpPr>
        <dsp:cNvPr id="0" name=""/>
        <dsp:cNvSpPr/>
      </dsp:nvSpPr>
      <dsp:spPr>
        <a:xfrm rot="10800000">
          <a:off x="986568" y="39723"/>
          <a:ext cx="3165079" cy="6804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5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Orkun Toros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AVP for Budget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4735</a:t>
          </a:r>
          <a:endParaRPr lang="en-US" sz="1400" kern="1200" dirty="0"/>
        </a:p>
      </dsp:txBody>
      <dsp:txXfrm rot="10800000">
        <a:off x="1156678" y="39723"/>
        <a:ext cx="2994969" cy="680439"/>
      </dsp:txXfrm>
    </dsp:sp>
    <dsp:sp modelId="{0C2778DE-BA71-4D67-8691-19903F7DC55D}">
      <dsp:nvSpPr>
        <dsp:cNvPr id="0" name=""/>
        <dsp:cNvSpPr/>
      </dsp:nvSpPr>
      <dsp:spPr>
        <a:xfrm>
          <a:off x="607870" y="1244"/>
          <a:ext cx="757396" cy="75739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E869DC-952D-4DE9-B5F9-A3DDCD813DA2}">
      <dsp:nvSpPr>
        <dsp:cNvPr id="0" name=""/>
        <dsp:cNvSpPr/>
      </dsp:nvSpPr>
      <dsp:spPr>
        <a:xfrm rot="10800000">
          <a:off x="994789" y="1016679"/>
          <a:ext cx="3165079" cy="6804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5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Eva Burnett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Budget Director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6387</a:t>
          </a:r>
        </a:p>
      </dsp:txBody>
      <dsp:txXfrm rot="10800000">
        <a:off x="1164899" y="1016679"/>
        <a:ext cx="2994969" cy="680439"/>
      </dsp:txXfrm>
    </dsp:sp>
    <dsp:sp modelId="{F3BA01D8-DC96-43B8-9F6C-B76C997F39FC}">
      <dsp:nvSpPr>
        <dsp:cNvPr id="0" name=""/>
        <dsp:cNvSpPr/>
      </dsp:nvSpPr>
      <dsp:spPr>
        <a:xfrm>
          <a:off x="568157" y="969630"/>
          <a:ext cx="790282" cy="79028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C4315F2-08D2-4343-85D5-3A360BED44EA}">
      <dsp:nvSpPr>
        <dsp:cNvPr id="0" name=""/>
        <dsp:cNvSpPr/>
      </dsp:nvSpPr>
      <dsp:spPr>
        <a:xfrm rot="10800000">
          <a:off x="1006639" y="2033777"/>
          <a:ext cx="3165079" cy="6804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5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Anita Zeiler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Senior Financial Analyst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4776</a:t>
          </a:r>
          <a:endParaRPr lang="en-US" sz="1400" kern="1200" dirty="0"/>
        </a:p>
      </dsp:txBody>
      <dsp:txXfrm rot="10800000">
        <a:off x="1176749" y="2033777"/>
        <a:ext cx="2994969" cy="680439"/>
      </dsp:txXfrm>
    </dsp:sp>
    <dsp:sp modelId="{E66FFBD5-7696-4CAE-BA5F-F4BE32C7495E}">
      <dsp:nvSpPr>
        <dsp:cNvPr id="0" name=""/>
        <dsp:cNvSpPr/>
      </dsp:nvSpPr>
      <dsp:spPr>
        <a:xfrm>
          <a:off x="587798" y="1955156"/>
          <a:ext cx="837681" cy="837681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C1FAE-3252-4FC5-A4B6-FAA6659AE2A8}">
      <dsp:nvSpPr>
        <dsp:cNvPr id="0" name=""/>
        <dsp:cNvSpPr/>
      </dsp:nvSpPr>
      <dsp:spPr>
        <a:xfrm rot="10800000">
          <a:off x="1160454" y="30350"/>
          <a:ext cx="3814386" cy="73840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561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Amber Andrews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Senior Financial Analyst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4331</a:t>
          </a:r>
          <a:endParaRPr lang="en-US" sz="1100" kern="1200" dirty="0"/>
        </a:p>
      </dsp:txBody>
      <dsp:txXfrm rot="10800000">
        <a:off x="1345054" y="30350"/>
        <a:ext cx="3629786" cy="738401"/>
      </dsp:txXfrm>
    </dsp:sp>
    <dsp:sp modelId="{0C2778DE-BA71-4D67-8691-19903F7DC55D}">
      <dsp:nvSpPr>
        <dsp:cNvPr id="0" name=""/>
        <dsp:cNvSpPr/>
      </dsp:nvSpPr>
      <dsp:spPr>
        <a:xfrm>
          <a:off x="761078" y="175"/>
          <a:ext cx="798751" cy="79875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E9EEB4-EF96-4EED-8EA6-655CB654D2A7}">
      <dsp:nvSpPr>
        <dsp:cNvPr id="0" name=""/>
        <dsp:cNvSpPr/>
      </dsp:nvSpPr>
      <dsp:spPr>
        <a:xfrm rot="10800000">
          <a:off x="1145367" y="1019345"/>
          <a:ext cx="3814386" cy="73840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561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Beckie Quach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Financial Analyst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2664</a:t>
          </a:r>
          <a:endParaRPr lang="en-US" sz="1200" kern="1200" dirty="0"/>
        </a:p>
      </dsp:txBody>
      <dsp:txXfrm rot="10800000">
        <a:off x="1329967" y="1019345"/>
        <a:ext cx="3629786" cy="738401"/>
      </dsp:txXfrm>
    </dsp:sp>
    <dsp:sp modelId="{13E747A1-818D-4C2D-A016-2359F19E18EB}">
      <dsp:nvSpPr>
        <dsp:cNvPr id="0" name=""/>
        <dsp:cNvSpPr/>
      </dsp:nvSpPr>
      <dsp:spPr>
        <a:xfrm>
          <a:off x="776166" y="1019345"/>
          <a:ext cx="738401" cy="73840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E869DC-952D-4DE9-B5F9-A3DDCD813DA2}">
      <dsp:nvSpPr>
        <dsp:cNvPr id="0" name=""/>
        <dsp:cNvSpPr/>
      </dsp:nvSpPr>
      <dsp:spPr>
        <a:xfrm rot="10800000">
          <a:off x="1164702" y="2016835"/>
          <a:ext cx="3814386" cy="73840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561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Raphael Chellan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Financial Analyst 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 . 4810</a:t>
          </a:r>
          <a:endParaRPr lang="en-US" sz="1400" kern="1200" dirty="0"/>
        </a:p>
      </dsp:txBody>
      <dsp:txXfrm rot="10800000">
        <a:off x="1349302" y="2016835"/>
        <a:ext cx="3629786" cy="738401"/>
      </dsp:txXfrm>
    </dsp:sp>
    <dsp:sp modelId="{F3BA01D8-DC96-43B8-9F6C-B76C997F39FC}">
      <dsp:nvSpPr>
        <dsp:cNvPr id="0" name=""/>
        <dsp:cNvSpPr/>
      </dsp:nvSpPr>
      <dsp:spPr>
        <a:xfrm>
          <a:off x="764414" y="1978341"/>
          <a:ext cx="815741" cy="81574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4964"/>
          </a:xfrm>
          <a:prstGeom prst="rect">
            <a:avLst/>
          </a:prstGeom>
        </p:spPr>
        <p:txBody>
          <a:bodyPr vert="horz" lIns="90559" tIns="45280" rIns="90559" bIns="452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54964"/>
          </a:xfrm>
          <a:prstGeom prst="rect">
            <a:avLst/>
          </a:prstGeom>
        </p:spPr>
        <p:txBody>
          <a:bodyPr vert="horz" lIns="90559" tIns="45280" rIns="90559" bIns="45280" rtlCol="0"/>
          <a:lstStyle>
            <a:lvl1pPr algn="r">
              <a:defRPr sz="1200"/>
            </a:lvl1pPr>
          </a:lstStyle>
          <a:p>
            <a:fld id="{D9FA94C0-85C1-44CA-8D41-EA7216B36D50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837"/>
            <a:ext cx="2938780" cy="454963"/>
          </a:xfrm>
          <a:prstGeom prst="rect">
            <a:avLst/>
          </a:prstGeom>
        </p:spPr>
        <p:txBody>
          <a:bodyPr vert="horz" lIns="90559" tIns="45280" rIns="90559" bIns="452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8612837"/>
            <a:ext cx="2938780" cy="454963"/>
          </a:xfrm>
          <a:prstGeom prst="rect">
            <a:avLst/>
          </a:prstGeom>
        </p:spPr>
        <p:txBody>
          <a:bodyPr vert="horz" lIns="90559" tIns="45280" rIns="90559" bIns="45280" rtlCol="0" anchor="b"/>
          <a:lstStyle>
            <a:lvl1pPr algn="r">
              <a:defRPr sz="1200"/>
            </a:lvl1pPr>
          </a:lstStyle>
          <a:p>
            <a:fld id="{3C446712-56FE-4A67-BB71-4180E2822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40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4964"/>
          </a:xfrm>
          <a:prstGeom prst="rect">
            <a:avLst/>
          </a:prstGeom>
        </p:spPr>
        <p:txBody>
          <a:bodyPr vert="horz" lIns="90559" tIns="45280" rIns="90559" bIns="452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54964"/>
          </a:xfrm>
          <a:prstGeom prst="rect">
            <a:avLst/>
          </a:prstGeom>
        </p:spPr>
        <p:txBody>
          <a:bodyPr vert="horz" lIns="90559" tIns="45280" rIns="90559" bIns="45280" rtlCol="0"/>
          <a:lstStyle>
            <a:lvl1pPr algn="r">
              <a:defRPr sz="1200"/>
            </a:lvl1pPr>
          </a:lstStyle>
          <a:p>
            <a:fld id="{822CCB16-E5FB-413F-8925-96623B4DFEF0}" type="datetimeFigureOut">
              <a:rPr lang="en-US" smtClean="0"/>
              <a:t>3/4/2022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33475"/>
            <a:ext cx="5435600" cy="3059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9" tIns="45280" rIns="90559" bIns="452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63878"/>
            <a:ext cx="5425440" cy="3570447"/>
          </a:xfrm>
          <a:prstGeom prst="rect">
            <a:avLst/>
          </a:prstGeom>
        </p:spPr>
        <p:txBody>
          <a:bodyPr vert="horz" lIns="90559" tIns="45280" rIns="90559" bIns="452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7"/>
            <a:ext cx="2938780" cy="454963"/>
          </a:xfrm>
          <a:prstGeom prst="rect">
            <a:avLst/>
          </a:prstGeom>
        </p:spPr>
        <p:txBody>
          <a:bodyPr vert="horz" lIns="90559" tIns="45280" rIns="90559" bIns="452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8612837"/>
            <a:ext cx="2938780" cy="454963"/>
          </a:xfrm>
          <a:prstGeom prst="rect">
            <a:avLst/>
          </a:prstGeom>
        </p:spPr>
        <p:txBody>
          <a:bodyPr vert="horz" lIns="90559" tIns="45280" rIns="90559" bIns="45280" rtlCol="0" anchor="b"/>
          <a:lstStyle>
            <a:lvl1pPr algn="r">
              <a:defRPr sz="1200"/>
            </a:lvl1pPr>
          </a:lstStyle>
          <a:p>
            <a:fld id="{3D1C25AC-9108-43F7-BE82-46AD093CE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43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i="0" u="none" strike="noStrike" dirty="0">
                <a:solidFill>
                  <a:srgbClr val="000000"/>
                </a:solidFill>
                <a:effectLst/>
              </a:rPr>
              <a:t>Added back in minus sign on the supplement tab to allow departments to remove supplements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beginning balance tab will be view only for users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need a beginning balance to cover salaries we will go ahead and do it for you there is no need to ask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if you have a large one-time expense you can either add it to the comment section of your workbook or email 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also added names to the log errors in the workbooks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 normally just had either the position number or </a:t>
            </a:r>
            <a:r>
              <a:rPr lang="en-US" dirty="0" err="1"/>
              <a:t>utd</a:t>
            </a:r>
            <a:r>
              <a:rPr lang="en-US" dirty="0"/>
              <a:t> 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But now the </a:t>
            </a:r>
            <a:r>
              <a:rPr lang="en-US" dirty="0" err="1"/>
              <a:t>Dist</a:t>
            </a:r>
            <a:r>
              <a:rPr lang="en-US" dirty="0"/>
              <a:t> % or FTE will be highlighted in the workbook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And the full name will be in the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72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Our training will be held via Teams</a:t>
            </a:r>
          </a:p>
          <a:p>
            <a:pPr marL="171450" indent="-171450">
              <a:buFontTx/>
              <a:buChar char="-"/>
            </a:pPr>
            <a:r>
              <a:rPr lang="en-US" dirty="0"/>
              <a:t>It will be on March 8</a:t>
            </a:r>
            <a:r>
              <a:rPr lang="en-US" baseline="30000" dirty="0"/>
              <a:t>th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We can do additional trainings if requested</a:t>
            </a:r>
          </a:p>
          <a:p>
            <a:pPr marL="171450" indent="-171450">
              <a:buFontTx/>
              <a:buChar char="-"/>
            </a:pPr>
            <a:r>
              <a:rPr lang="en-US" dirty="0"/>
              <a:t>IF you like training just shoot budget an email and we will set one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14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Automation of PRR form to ePUR</a:t>
            </a:r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marL="342900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b="1" dirty="0"/>
              <a:t>Automation of Promotion/Reclass/Equity process</a:t>
            </a:r>
          </a:p>
          <a:p>
            <a:pPr marL="8001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HR and Budget will be working together to create a new ePAR document or stand-alone system to implement next year</a:t>
            </a:r>
            <a:endParaRPr lang="en-US" sz="2400" b="1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We had a meeting a few weeks ago with HR and asked if they wanted to partner with putting this into </a:t>
            </a:r>
            <a:r>
              <a:rPr lang="en-US" b="0" i="0" dirty="0" err="1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peoplesoft</a:t>
            </a:r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,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right now it's in </a:t>
            </a:r>
            <a:r>
              <a:rPr lang="en-US" b="0" i="0" dirty="0" err="1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caspio</a:t>
            </a:r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 which is an outside website.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They agreed, so after the reclass/promotion process is over this year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we will start working on it with them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64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eMerit Enhancements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Introduced the enhancement for FY22 and after that concluded,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we took depts suggestions and fixed bugs from last year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Plan to finalize those enhancement for FY23’s merit process.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New Reporting Console Reports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Lab Fee Enrollment Report </a:t>
            </a:r>
          </a:p>
          <a:p>
            <a:pPr marL="1200150" lvl="2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 Include course, student Id, semester and amount</a:t>
            </a:r>
          </a:p>
          <a:p>
            <a:pPr marL="1200150" lvl="2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 To be used for schools that will be receiving lab fee revenue in  FY23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Cost center deficit balances report notification</a:t>
            </a:r>
          </a:p>
          <a:p>
            <a:pPr marL="1200150" lvl="2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All owners and managers of cost centers will receive an Email notification telling them which cost centers are in deficit</a:t>
            </a:r>
          </a:p>
          <a:p>
            <a:pPr marL="1200150" lvl="2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Staring this month</a:t>
            </a:r>
          </a:p>
          <a:p>
            <a:pPr marL="1200150" lvl="2" indent="-2857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Sent every 10th of the month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Budget Overview Enhancements to include projects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This report was a big hit because it gave a good overview of what is going on in a cost center and you can drill down on information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Before, this enhancement only included regular cost centers, but now we are working on including projects as well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88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now we will be taking questions</a:t>
            </a:r>
          </a:p>
          <a:p>
            <a:r>
              <a:rPr lang="en-US" dirty="0"/>
              <a:t>But before we do I wanted to let you know that the budget guidelines will be found on the budget website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PowerPoint will be posted to the website soon after this presentation</a:t>
            </a:r>
          </a:p>
          <a:p>
            <a:endParaRPr lang="en-US" dirty="0"/>
          </a:p>
          <a:p>
            <a:r>
              <a:rPr lang="en-US" dirty="0"/>
              <a:t>So  before we end lets take some more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45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As we know there has been campus wide operating expense increases for FY23</a:t>
            </a:r>
          </a:p>
          <a:p>
            <a:pPr marL="171450" indent="-171450">
              <a:buFontTx/>
              <a:buChar char="-"/>
            </a:pPr>
            <a:r>
              <a:rPr lang="en-US" dirty="0"/>
              <a:t>TRS increased from 7.75% to 8%</a:t>
            </a:r>
          </a:p>
          <a:p>
            <a:pPr marL="171450" indent="-171450">
              <a:buFontTx/>
              <a:buChar char="-"/>
            </a:pPr>
            <a:r>
              <a:rPr lang="en-US" dirty="0"/>
              <a:t>Our medical insurance will increase as well and this is still pending with UT system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But BPM for FY23 will include a 5% increase</a:t>
            </a:r>
          </a:p>
          <a:p>
            <a:pPr marL="628650" lvl="1" indent="-171450">
              <a:buFontTx/>
              <a:buChar char="-"/>
            </a:pPr>
            <a:endParaRPr lang="en-US" dirty="0"/>
          </a:p>
          <a:p>
            <a:pPr marL="171450" lvl="0" indent="-171450">
              <a:buFontTx/>
              <a:buChar char="-"/>
            </a:pPr>
            <a:r>
              <a:rPr lang="en-US" dirty="0"/>
              <a:t>AS far as Merit goes it is still TBD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We are still waiting from communications from the president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12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The budget is the annual plan for the university and reflects goals and priorities as result of planning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/>
              <a:t>All budgets must be aligned with the strategic and operating objectives of both UT Dallas and the individual divisions and schools.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All budgets must align to strategic and operating objectives</a:t>
            </a:r>
          </a:p>
          <a:p>
            <a:pPr marL="171450" indent="-171450">
              <a:buFontTx/>
              <a:buChar char="-"/>
            </a:pPr>
            <a:r>
              <a:rPr lang="en-US" dirty="0"/>
              <a:t>So the way we allow divisions and schools to plan their budgets is our budget planning module </a:t>
            </a:r>
          </a:p>
          <a:p>
            <a:pPr marL="171450" indent="-171450">
              <a:buFontTx/>
              <a:buChar char="-"/>
            </a:pPr>
            <a:r>
              <a:rPr lang="en-US" dirty="0"/>
              <a:t>For short BPM</a:t>
            </a:r>
          </a:p>
          <a:p>
            <a:pPr marL="171450" indent="-171450">
              <a:buFontTx/>
              <a:buChar char="-"/>
            </a:pPr>
            <a:r>
              <a:rPr lang="en-US" dirty="0"/>
              <a:t>You can access it in 2 ways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485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dirty="0"/>
              <a:t>Things to remember: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Access Review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year we moved away from our usually process of sending out excel sheets for BPM users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gave Fiscal officers the ability to grant access to anyone they would like in their dept to interact with BPM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So don’t forget to go ahead and do this if you haven’t already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any service center (fund code 3920) must have a rate study approved by Accounting and this will determine entries into BPM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accent2"/>
                </a:solidFill>
              </a:rPr>
              <a:t>Depts must submit ePARs after 9/1 for FY23 funding changes not reflected in BPM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Two-year DBT ePARs are only for appointments and </a:t>
            </a:r>
            <a:r>
              <a:rPr lang="en-US" sz="1200" u="sng" dirty="0"/>
              <a:t>not for positions</a:t>
            </a:r>
            <a:endParaRPr lang="en-US" sz="1200" u="sng" dirty="0">
              <a:ea typeface="Segoe UI Emoji" panose="020B0502040204020203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effectLst/>
                <a:latin typeface="Arial" panose="020B0604020202020204" pitchFamily="34" charset="0"/>
              </a:rPr>
              <a:t>Projections for revenue cost centers are expected to be realistic and must be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adjusted based on prior year actuals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ea typeface="Segoe UI Emoji" panose="020B0502040204020203" pitchFamily="34" charset="0"/>
              </a:rPr>
              <a:t>Budget Office will review revenue projections and might require documentation and/or adjustments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ea typeface="Segoe UI Emoji" panose="020B0502040204020203" pitchFamily="34" charset="0"/>
              </a:rPr>
              <a:t>Tool:  </a:t>
            </a:r>
            <a:r>
              <a:rPr lang="en-US" sz="1200" b="1" u="sng" dirty="0">
                <a:ea typeface="Segoe UI Emoji" panose="020B0502040204020203" pitchFamily="34" charset="0"/>
              </a:rPr>
              <a:t>Five Year Revenue Trend report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ea typeface="Segoe UI Emoji" panose="020B0502040204020203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effectLst/>
              <a:latin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Some other reports what will be useful will be found at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Salary Roster Report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Shows the current salaries and merit information for a campus group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Trial Balance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A report that displays the last year allocations, adjustments, and current year allocations.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will help you determine estimates for the BPM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19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/>
              <a:t>HR </a:t>
            </a:r>
            <a:r>
              <a:rPr lang="en-US" sz="1800" dirty="0" err="1"/>
              <a:t>Caspio</a:t>
            </a:r>
            <a:r>
              <a:rPr lang="en-US" sz="1800" dirty="0"/>
              <a:t> platform will be available 3/1- 3/31 to enter requests – Effective 9/1/22 (FY23)</a:t>
            </a: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</a:rPr>
              <a:t>The HR review process will be completed and departments notified no later than May 15</a:t>
            </a:r>
            <a:r>
              <a:rPr lang="en-US" sz="1800" baseline="30000" dirty="0">
                <a:effectLst/>
                <a:latin typeface="Calibri" panose="020F0502020204030204" pitchFamily="34" charset="0"/>
              </a:rPr>
              <a:t>th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</a:rPr>
              <a:t>So this means that the changes will not be included in BPM but you will be able to set aside funding for those positions in the appropriate lump sum column</a:t>
            </a: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</a:rPr>
              <a:t>If you do have approved reclasses/promotions and market/equity adjustments you can enter them under the Position’s salary adjustments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coloumn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</a:rPr>
              <a:t>Then go to the payroll tab then Current FY salary Adjustment</a:t>
            </a: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</a:rPr>
              <a:t>Just remember to do this You must have an approved ePUR or ePAR or approval documentation should be attached to BPM</a:t>
            </a: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</a:rPr>
              <a:t>Once again if you do not have an approval for a reclass/promotion or market equity adjustment then you can set aside funding </a:t>
            </a: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</a:rPr>
              <a:t>You can add it to the reserves under the BPM cost center detail tab  then Budget FY -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sal</a:t>
            </a: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Job Titles with A  A &amp; P Lump Sum A5011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Job Titles with F  Faculty Lump Sum A5021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Job Titles with C  Classified Lump Sum A5041</a:t>
            </a:r>
          </a:p>
          <a:p>
            <a:pPr marL="628650" marR="0" lvl="1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171450" marR="0" lvl="0" indent="-1714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</a:rPr>
              <a:t>The ones going through CASPIO these are due on the 31 after bpm closes</a:t>
            </a:r>
            <a:endParaRPr lang="en-US" sz="1100" dirty="0">
              <a:effectLst/>
              <a:highlight>
                <a:srgbClr val="00FF00"/>
              </a:highlight>
              <a:latin typeface="Calibri" panose="020F0502020204030204" pitchFamily="34" charset="0"/>
            </a:endParaRPr>
          </a:p>
          <a:p>
            <a:pPr marL="171450" indent="-171450"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highlight>
                  <a:srgbClr val="00FF00"/>
                </a:highlight>
                <a:latin typeface="Calibri" panose="020F0502020204030204" pitchFamily="34" charset="0"/>
              </a:rPr>
              <a:t>If we get the file in time by end of April we maybe able to Load it into BPM and reduce their lump sum amount to offset</a:t>
            </a:r>
            <a:endParaRPr lang="en-US" sz="1100" dirty="0">
              <a:effectLst/>
              <a:latin typeface="Calibri" panose="020F0502020204030204" pitchFamily="34" charset="0"/>
            </a:endParaRP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highlight>
                  <a:srgbClr val="00FF00"/>
                </a:highlight>
                <a:latin typeface="Calibri" panose="020F0502020204030204" pitchFamily="34" charset="0"/>
              </a:rPr>
              <a:t>Depends on the timing</a:t>
            </a:r>
            <a:endParaRPr lang="en-US" sz="1100" dirty="0">
              <a:effectLst/>
              <a:latin typeface="Calibri" panose="020F0502020204030204" pitchFamily="34" charset="0"/>
            </a:endParaRP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highlight>
                  <a:srgbClr val="00FF00"/>
                </a:highlight>
                <a:latin typeface="Calibri" panose="020F0502020204030204" pitchFamily="34" charset="0"/>
              </a:rPr>
              <a:t>If not it will still be loaded into people soft next year.</a:t>
            </a:r>
            <a:endParaRPr lang="en-US" sz="1100" dirty="0">
              <a:effectLst/>
              <a:latin typeface="Calibri" panose="020F0502020204030204" pitchFamily="34" charset="0"/>
            </a:endParaRP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highlight>
                  <a:srgbClr val="00FF00"/>
                </a:highlight>
                <a:latin typeface="Calibri" panose="020F0502020204030204" pitchFamily="34" charset="0"/>
              </a:rPr>
              <a:t>It will definitely be in the </a:t>
            </a:r>
            <a:r>
              <a:rPr lang="en-US" sz="1100" dirty="0" err="1">
                <a:effectLst/>
                <a:highlight>
                  <a:srgbClr val="00FF00"/>
                </a:highlight>
                <a:latin typeface="Calibri" panose="020F0502020204030204" pitchFamily="34" charset="0"/>
              </a:rPr>
              <a:t>emerit</a:t>
            </a:r>
            <a:r>
              <a:rPr lang="en-US" sz="1100" dirty="0">
                <a:effectLst/>
                <a:highlight>
                  <a:srgbClr val="00FF00"/>
                </a:highlight>
                <a:latin typeface="Calibri" panose="020F0502020204030204" pitchFamily="34" charset="0"/>
              </a:rPr>
              <a:t> system</a:t>
            </a:r>
            <a:endParaRPr lang="en-US" sz="1100" dirty="0"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26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ym typeface="Wingdings" panose="05000000000000000000" pitchFamily="2" charset="2"/>
              </a:rPr>
              <a:t>When to use the Salary Adjustment columns by position?</a:t>
            </a:r>
            <a:endParaRPr lang="en-US" b="1" dirty="0">
              <a:sym typeface="Wingdings" panose="05000000000000000000" pitchFamily="2" charset="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first column we have is our salary adjustment column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You will find by going to the </a:t>
            </a:r>
            <a:r>
              <a:rPr lang="en-US" sz="1200" dirty="0">
                <a:sym typeface="Wingdings" panose="05000000000000000000" pitchFamily="2" charset="2"/>
              </a:rPr>
              <a:t>BPM Payroll tab  Salary Adjustments Tab  Current FY Salary Adjustment column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ym typeface="Wingdings" panose="05000000000000000000" pitchFamily="2" charset="2"/>
              </a:rPr>
              <a:t>And this is used to adjust a new employee's salary or vacant position’s salary, or any approved salary increases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ym typeface="Wingdings" panose="05000000000000000000" pitchFamily="2" charset="2"/>
              </a:rPr>
              <a:t>But remember that an ePAR/ePUR or PRR documentation will be required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sym typeface="Wingdings" panose="05000000000000000000" pitchFamily="2" charset="2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ym typeface="Wingdings" panose="05000000000000000000" pitchFamily="2" charset="2"/>
              </a:rPr>
              <a:t>The second column we have is the salary grade column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ym typeface="Wingdings" panose="05000000000000000000" pitchFamily="2" charset="2"/>
              </a:rPr>
              <a:t> and this is used to increase a position’s salary to meet the minimum range when the minimum salary error pops ups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dirty="0">
              <a:sym typeface="Wingdings" panose="05000000000000000000" pitchFamily="2" charset="2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9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 fontAlgn="ctr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</a:rPr>
              <a:t>We typical set aside 3 %</a:t>
            </a:r>
          </a:p>
          <a:p>
            <a:pPr marL="171450" indent="-171450" rtl="0" fontAlgn="ctr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</a:rPr>
              <a:t>If we use BPM for merit</a:t>
            </a:r>
          </a:p>
          <a:p>
            <a:pPr marL="1085850" lvl="2" indent="-171450" rtl="0" fontAlgn="ctr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</a:rPr>
              <a:t>Reduce reserves to offset the merit</a:t>
            </a:r>
          </a:p>
          <a:p>
            <a:pPr marL="1085850" lvl="2" indent="-171450" rtl="0" fontAlgn="ctr"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</a:rPr>
              <a:t>At this point we are not sure about the Merit </a:t>
            </a:r>
            <a:r>
              <a:rPr lang="en-US" sz="1100" dirty="0" err="1">
                <a:effectLst/>
                <a:latin typeface="Calibri" panose="020F0502020204030204" pitchFamily="34" charset="0"/>
              </a:rPr>
              <a:t>sinces</a:t>
            </a:r>
            <a:r>
              <a:rPr lang="en-US" sz="1100" dirty="0">
                <a:effectLst/>
                <a:latin typeface="Calibri" panose="020F0502020204030204" pitchFamily="34" charset="0"/>
              </a:rPr>
              <a:t> its too be determined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38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/>
              <a:t>BPM now calculates benefits for each Cost center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Core cost centers received an allocation for FY22  and benefits were not included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For FY23 BPM included an allocation adjustment for rate increases – TRS, Medical,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</a:rPr>
              <a:t>FY23 Benefit increases were based on FY22 budgeted positions plus any FY22 permanent adjustments (merit, equity, pay plan, etc.)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</a:rPr>
              <a:t>For FY24 we are going to change the methodology to make it simpler</a:t>
            </a:r>
          </a:p>
          <a:p>
            <a:pPr marL="1200150" lvl="2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</a:rPr>
              <a:t>Based on the percent of your allocation</a:t>
            </a:r>
          </a:p>
          <a:p>
            <a:pPr marL="1200150" lvl="2" indent="-285750" rtl="0" fontAlgn="ctr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Calibri" panose="020F0502020204030204" pitchFamily="34" charset="0"/>
              </a:rPr>
              <a:t>Will let you know more at the start of the next FY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sz="1800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Supplemental Designated tuition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What we did was take the final revenue number from FY21</a:t>
            </a:r>
            <a:endParaRPr lang="en-US" b="0" i="0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We then reduced designated tuition by this revenue amount and then transferred it back to the schools under their Supplemental Designated Tuition Fund Codes</a:t>
            </a:r>
            <a:endParaRPr lang="en-US" b="0" i="0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After every Semester in FY22 we will transfer back additional revenue collected that is over the starting amount.</a:t>
            </a:r>
            <a:endParaRPr lang="en-US" b="0" i="0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For FY23, BPM will show the estimate for the Supplement Designated Tuition amount which will be based on enrollment and tuition rates</a:t>
            </a:r>
            <a:endParaRPr lang="en-US" b="0" i="0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So based on revenue numbers each semester, we will make adjustments. It could go up or down for this adjustment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15% overhead assessment</a:t>
            </a:r>
            <a:endParaRPr lang="en-US" b="0" i="0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endParaRPr lang="en-US" b="0" i="0" dirty="0">
              <a:solidFill>
                <a:srgbClr val="FFFFFF"/>
              </a:solidFill>
              <a:effectLst/>
              <a:latin typeface="Segoe UI" panose="020B0502040204020203" pitchFamily="34" charset="0"/>
            </a:endParaRPr>
          </a:p>
          <a:p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Lab Fees under state Ed Code 54.501 to cover the cost of actual lab materials and supplies used by a student.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FFFFFF"/>
                </a:solidFill>
                <a:effectLst/>
                <a:latin typeface="Segoe UI" panose="020B0502040204020203" pitchFamily="34" charset="0"/>
              </a:rPr>
              <a:t>We would normally want salaries on there but this one is the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0B2ABD-05FC-48B1-A433-AA30B8BCCEE3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1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FB138-651A-43E0-9E2F-E3740A805C09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1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D7AD87-3E02-4102-B264-F430A76C9991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C0DE1-E863-462A-941A-830DDF327A8B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0F037-1B3D-48BE-A2D4-E3504F209542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1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C647E-6F11-41EE-A1B9-0C6E99AAF52D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5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8BB8E-61BA-4A5D-913C-C72E8FBE9484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1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830AB9-4BF0-4CF8-8FE9-0F22002EB1FF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16A3F-CDBF-4213-9D66-834387B15D13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E79F8B-AFDC-48C5-B92F-C36C3277B6C7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4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99C6-B3CD-4060-9837-B0F219E62720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8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2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6214300"/>
            <a:ext cx="12192000" cy="649224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1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10159"/>
            <a:ext cx="12192000" cy="35661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 Semibold" panose="020B0702040204020203" pitchFamily="34" charset="0"/>
              </a:defRPr>
            </a:lvl1pPr>
          </a:lstStyle>
          <a:p>
            <a:fld id="{119C1944-5F2C-4F73-86BC-50F675A136F9}" type="datetime1">
              <a:rPr lang="en-US" smtClean="0"/>
              <a:t>3/4/2022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575" y="-28828"/>
            <a:ext cx="5610225" cy="356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UI Semibold" panose="020B0702040204020203" pitchFamily="34" charset="0"/>
              </a:defRPr>
            </a:lvl1pPr>
          </a:lstStyle>
          <a:p>
            <a:fld id="{DCA8EC0B-F99C-4932-BD73-30B3009BE4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673" y="6301901"/>
            <a:ext cx="3558654" cy="47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4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tdallas.edu/managing-departmental-finances/budget-developmen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udget@utdallas.edu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mailto:budget@utdallas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tdallas.edu/managing-departmental-finances/budget-developmen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FY23 BUDGET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March 4, 2022</a:t>
            </a:r>
          </a:p>
        </p:txBody>
      </p:sp>
    </p:spTree>
    <p:extLst>
      <p:ext uri="{BB962C8B-B14F-4D97-AF65-F5344CB8AC3E}">
        <p14:creationId xmlns:p14="http://schemas.microsoft.com/office/powerpoint/2010/main" val="8896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Phase I –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497"/>
            <a:ext cx="10515600" cy="435133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b="1" dirty="0">
                <a:sym typeface="Wingdings" panose="05000000000000000000" pitchFamily="2" charset="2"/>
              </a:rPr>
              <a:t>When to use the Salary Adjustment columns by position?</a:t>
            </a:r>
            <a:endParaRPr lang="en-US" b="1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BPM Payroll tab  Salary Adjustments Tab  Current FY Salary Adjustment column 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To adjust a new employee’s salary or a vacant position’s salary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Any approved salary increases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ePAR/ePUR/PRR documentation will be required</a:t>
            </a:r>
          </a:p>
          <a:p>
            <a:r>
              <a:rPr lang="en-US" sz="2400" dirty="0">
                <a:sym typeface="Wingdings" panose="05000000000000000000" pitchFamily="2" charset="2"/>
              </a:rPr>
              <a:t>BPM Payroll tab  Salary Adjustments Tab  Budget FY Salary Grade column 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Increasing a position’s salary to meet the minimum range when the minimum salary error pops up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2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Phase I –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49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Preparing for Merit Process</a:t>
            </a:r>
          </a:p>
          <a:p>
            <a:r>
              <a:rPr lang="en-US" sz="2400" dirty="0"/>
              <a:t>Non-core cost centers</a:t>
            </a:r>
          </a:p>
          <a:p>
            <a:pPr lvl="1"/>
            <a:r>
              <a:rPr lang="en-US" sz="2000" dirty="0"/>
              <a:t>Reserve (merit pool %) of salaries in BPM reserves (lump sums)</a:t>
            </a:r>
          </a:p>
          <a:p>
            <a:pPr lvl="1"/>
            <a:r>
              <a:rPr lang="en-US" sz="2000" dirty="0"/>
              <a:t>If BPM Phase II opens, reduce reserves to offset merit awards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38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BPM Process: Phase II – Merit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TBD:  </a:t>
            </a:r>
          </a:p>
          <a:p>
            <a:r>
              <a:rPr lang="en-US" sz="2400" dirty="0"/>
              <a:t>Merit guidelines and instructions expected to be distributed when communication is received from President.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81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Calendar (Tentative)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C63C502-20D6-4D93-9AAC-314AC7A12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21682"/>
              </p:ext>
            </p:extLst>
          </p:nvPr>
        </p:nvGraphicFramePr>
        <p:xfrm>
          <a:off x="1139824" y="1447800"/>
          <a:ext cx="9912351" cy="4394194"/>
        </p:xfrm>
        <a:graphic>
          <a:graphicData uri="http://schemas.openxmlformats.org/drawingml/2006/table">
            <a:tbl>
              <a:tblPr firstRow="1" firstCol="1" bandRow="1"/>
              <a:tblGrid>
                <a:gridCol w="2346304">
                  <a:extLst>
                    <a:ext uri="{9D8B030D-6E8A-4147-A177-3AD203B41FA5}">
                      <a16:colId xmlns:a16="http://schemas.microsoft.com/office/drawing/2014/main" val="365970448"/>
                    </a:ext>
                  </a:extLst>
                </a:gridCol>
                <a:gridCol w="6398395">
                  <a:extLst>
                    <a:ext uri="{9D8B030D-6E8A-4147-A177-3AD203B41FA5}">
                      <a16:colId xmlns:a16="http://schemas.microsoft.com/office/drawing/2014/main" val="3015264692"/>
                    </a:ext>
                  </a:extLst>
                </a:gridCol>
                <a:gridCol w="1167652">
                  <a:extLst>
                    <a:ext uri="{9D8B030D-6E8A-4147-A177-3AD203B41FA5}">
                      <a16:colId xmlns:a16="http://schemas.microsoft.com/office/drawing/2014/main" val="2949703481"/>
                    </a:ext>
                  </a:extLst>
                </a:gridCol>
              </a:tblGrid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Unit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762551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02/15/2022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BPM opens for user access and campus group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791578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02/28/2022-03/11/2022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Spring Operating Discussions (Budget Hearings)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Leadership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551553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03/01/2022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BPM loaded with FY22 data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Budget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375687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03/01/2022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VP and Academic allocations due to the Budget Office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Budget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154926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03/04/2022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User access and campus group updates completed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39758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03/04/2022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Kickoff Meeting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Budget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732378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03/07/2022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Phase I - Budget Development Begins (BPM opens)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75163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03/08/2022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BPM Training sessions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Budget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535260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03/25/2022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Phase I - Last Day to Submit Budgets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41316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04/06/2022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Phase I - BPM data finalized and locked - no updates allowed by campus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38146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05/02/2022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Revenue forecasts refreshed and operating allocations calculated (if any)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Budget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226474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05/09/2022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Operating allocations per unit (if any) due to the Budget Office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752669"/>
                  </a:ext>
                </a:extLst>
              </a:tr>
              <a:tr h="3138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Summer/Fall 2022 (TBD)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Phase II - Merit Process - Pending approval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Campus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485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156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Calendar (Tentative)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Phase I – Budget Development (3/7-3/25)</a:t>
            </a:r>
          </a:p>
          <a:p>
            <a:pPr lvl="1"/>
            <a:r>
              <a:rPr lang="en-US" dirty="0"/>
              <a:t>Academic: 3 weeks to submit to Provost Office</a:t>
            </a:r>
          </a:p>
          <a:p>
            <a:pPr lvl="1"/>
            <a:r>
              <a:rPr lang="en-US" dirty="0"/>
              <a:t>Administrative: 3 weeks to submit to Budget Office </a:t>
            </a:r>
          </a:p>
          <a:p>
            <a:r>
              <a:rPr lang="en-US" b="1" dirty="0"/>
              <a:t>Phase II – Merit</a:t>
            </a:r>
          </a:p>
          <a:p>
            <a:pPr lvl="1"/>
            <a:r>
              <a:rPr lang="en-US" dirty="0"/>
              <a:t>TBD – pending communication from the President</a:t>
            </a:r>
          </a:p>
          <a:p>
            <a:pPr lvl="1"/>
            <a:r>
              <a:rPr lang="en-US" dirty="0"/>
              <a:t>Most likely be processed through eMerit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4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BPM – What is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449622"/>
            <a:ext cx="11039071" cy="4481278"/>
          </a:xfrm>
        </p:spPr>
        <p:txBody>
          <a:bodyPr>
            <a:noAutofit/>
          </a:bodyPr>
          <a:lstStyle/>
          <a:p>
            <a:r>
              <a:rPr lang="en-US" sz="2000" b="1" dirty="0"/>
              <a:t>BPM now calculates benefits for each Cost center</a:t>
            </a:r>
          </a:p>
          <a:p>
            <a:pPr lvl="1"/>
            <a:r>
              <a:rPr lang="en-US" sz="1800" dirty="0"/>
              <a:t>Core cost centers received an allocation for FY22 </a:t>
            </a:r>
          </a:p>
          <a:p>
            <a:pPr lvl="1"/>
            <a:r>
              <a:rPr lang="en-US" sz="1800" dirty="0"/>
              <a:t>FY23 includes an allocation adjustment for rate increases – TRS, Medical, Etc..</a:t>
            </a:r>
          </a:p>
          <a:p>
            <a:r>
              <a:rPr lang="en-US" sz="2000" b="1" dirty="0"/>
              <a:t>Supplemental Designated Tuition – Applies to certain schools</a:t>
            </a:r>
          </a:p>
          <a:p>
            <a:pPr lvl="1"/>
            <a:r>
              <a:rPr lang="en-US" sz="1800" dirty="0"/>
              <a:t>Effective 9/1/21 (FY22)</a:t>
            </a:r>
          </a:p>
          <a:p>
            <a:pPr lvl="1"/>
            <a:r>
              <a:rPr lang="en-US" sz="1800" dirty="0"/>
              <a:t>Fund 3000 allocation was reduced by the FY21 final revenue amount</a:t>
            </a:r>
          </a:p>
          <a:p>
            <a:pPr lvl="1"/>
            <a:r>
              <a:rPr lang="en-US" sz="1800" dirty="0"/>
              <a:t>Revenues will be adjusted after each semester based on the additional amounts brought in</a:t>
            </a:r>
          </a:p>
          <a:p>
            <a:pPr lvl="1"/>
            <a:r>
              <a:rPr lang="en-US" sz="1800" dirty="0"/>
              <a:t>FY23 estimates will be based of enrollment and tuition rates</a:t>
            </a:r>
          </a:p>
          <a:p>
            <a:pPr lvl="1"/>
            <a:r>
              <a:rPr lang="en-US" sz="1800" dirty="0"/>
              <a:t>15% Overhead assessment </a:t>
            </a:r>
            <a:endParaRPr lang="en-US" sz="900" dirty="0"/>
          </a:p>
          <a:p>
            <a:r>
              <a:rPr lang="en-US" sz="2000" b="1" dirty="0"/>
              <a:t>Lab fees</a:t>
            </a:r>
          </a:p>
          <a:p>
            <a:pPr lvl="1"/>
            <a:r>
              <a:rPr lang="en-US" sz="1800" dirty="0"/>
              <a:t>Effective 9/1/22 (FY23)</a:t>
            </a:r>
          </a:p>
          <a:p>
            <a:pPr lvl="1"/>
            <a:r>
              <a:rPr lang="en-US" sz="1800" dirty="0"/>
              <a:t>Fund 2200</a:t>
            </a:r>
          </a:p>
          <a:p>
            <a:pPr lvl="1"/>
            <a:r>
              <a:rPr lang="en-US" sz="1800" dirty="0"/>
              <a:t>Actual revenue will be posted to a school’s central lab fee cost center</a:t>
            </a:r>
          </a:p>
          <a:p>
            <a:pPr lvl="1"/>
            <a:r>
              <a:rPr lang="en-US" sz="1800" dirty="0"/>
              <a:t>M&amp;O expenses only –to cover of cost lab materials and supplies used by students</a:t>
            </a:r>
            <a:endParaRPr lang="en-US" sz="5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61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BPM – What is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212"/>
            <a:ext cx="10515600" cy="4539088"/>
          </a:xfrm>
        </p:spPr>
        <p:txBody>
          <a:bodyPr>
            <a:noAutofit/>
          </a:bodyPr>
          <a:lstStyle/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Added back in minus sign on the supplement tab to allow departments to remove supplements</a:t>
            </a:r>
          </a:p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On the beginning balance tab, all rows will be view only for users</a:t>
            </a:r>
          </a:p>
          <a:p>
            <a:pPr lvl="1"/>
            <a:r>
              <a:rPr lang="en-US" sz="1900" b="0" i="0" u="none" strike="noStrike" dirty="0">
                <a:solidFill>
                  <a:srgbClr val="000000"/>
                </a:solidFill>
                <a:effectLst/>
              </a:rPr>
              <a:t>Added instructions for beginning balance tab(below Budget Year and Campus Group line):</a:t>
            </a:r>
          </a:p>
          <a:p>
            <a:pPr lvl="3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Beginning balances are only entered by the Budget Office and only to cover employee salaries or for large one-time purchases. </a:t>
            </a:r>
          </a:p>
          <a:p>
            <a:pPr lvl="3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There is no need to contact the Budget Office if a beginning balance is needed to cover employee salaries. </a:t>
            </a:r>
          </a:p>
          <a:p>
            <a:pPr lvl="3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Adjustments will be made after BPM closes. </a:t>
            </a:r>
          </a:p>
          <a:p>
            <a:pPr lvl="3"/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If a beginning balance is needed for a large one-time expense, please add to the comment section or email budget@utdallas.edu</a:t>
            </a:r>
            <a:r>
              <a:rPr lang="en-US" dirty="0"/>
              <a:t> </a:t>
            </a:r>
          </a:p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Added names to log errors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</a:rPr>
              <a:t>Distribution % or FTE will be highlighted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</a:rPr>
              <a:t>Full name would be in the error</a:t>
            </a:r>
            <a:endParaRPr lang="en-US" sz="1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49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BPM Training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Location: via TEAMS</a:t>
            </a:r>
          </a:p>
          <a:p>
            <a:r>
              <a:rPr lang="en-US" dirty="0"/>
              <a:t>Date: Tuesday, March 8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Additional training session available upon request</a:t>
            </a:r>
          </a:p>
          <a:p>
            <a:r>
              <a:rPr lang="en-US" dirty="0"/>
              <a:t>Email Budget if you would like training</a:t>
            </a:r>
          </a:p>
          <a:p>
            <a:endParaRPr lang="en-US" sz="2400" baseline="300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80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Projects in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Automation of the PRR form to ePUR </a:t>
            </a:r>
            <a:r>
              <a:rPr lang="en-US" sz="2400" dirty="0"/>
              <a:t>(Position Update/Request form)</a:t>
            </a:r>
          </a:p>
          <a:p>
            <a:pPr lvl="1"/>
            <a:r>
              <a:rPr lang="en-US" sz="2000" dirty="0"/>
              <a:t>Administrative areas went live July and September 2019</a:t>
            </a:r>
          </a:p>
          <a:p>
            <a:pPr lvl="1"/>
            <a:r>
              <a:rPr lang="en-US" sz="2000" dirty="0"/>
              <a:t>Schools went live on April 1</a:t>
            </a:r>
            <a:r>
              <a:rPr lang="en-US" sz="2000" baseline="30000" dirty="0"/>
              <a:t>st</a:t>
            </a:r>
            <a:r>
              <a:rPr lang="en-US" sz="2000" dirty="0"/>
              <a:t> 2021 for A&amp;P and Classified positions only</a:t>
            </a:r>
          </a:p>
          <a:p>
            <a:pPr lvl="1"/>
            <a:r>
              <a:rPr lang="en-US" sz="2000" dirty="0"/>
              <a:t>Faculty will be last group to go live with </a:t>
            </a:r>
            <a:r>
              <a:rPr lang="en-US" sz="2000" dirty="0" err="1"/>
              <a:t>ePUR</a:t>
            </a:r>
            <a:r>
              <a:rPr lang="en-US" sz="2000" dirty="0"/>
              <a:t>.  Go live date pending.</a:t>
            </a:r>
          </a:p>
          <a:p>
            <a:pPr>
              <a:spcBef>
                <a:spcPts val="1800"/>
              </a:spcBef>
            </a:pPr>
            <a:r>
              <a:rPr lang="en-US" sz="2400" b="1" dirty="0"/>
              <a:t>Automation of Promotion/Reclass/Equity process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HR and Budget will be working together to create a new ePAR document or stand-alone system to implement next year</a:t>
            </a:r>
            <a:endParaRPr lang="en-US" sz="24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7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Projects in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eMerit Enhancements</a:t>
            </a:r>
          </a:p>
          <a:p>
            <a:pPr lvl="1"/>
            <a:r>
              <a:rPr lang="en-US" sz="2100" dirty="0"/>
              <a:t>Plan to finalize enhancement for FY23’s merit process.</a:t>
            </a:r>
          </a:p>
          <a:p>
            <a:pPr lvl="1"/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New Reporting Console Reports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Lab Fee Enrollment Report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Cost center deficit balances report notification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Budget Overview Enhancements to include projects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4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FY23 Budget Overview</a:t>
            </a:r>
          </a:p>
          <a:p>
            <a:r>
              <a:rPr lang="en-US" dirty="0"/>
              <a:t>Budget Process</a:t>
            </a:r>
          </a:p>
          <a:p>
            <a:r>
              <a:rPr lang="en-US" dirty="0"/>
              <a:t>Projects in Progress</a:t>
            </a:r>
          </a:p>
          <a:p>
            <a:r>
              <a:rPr lang="en-US" dirty="0"/>
              <a:t>Questions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63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FY23 Budget Guidelines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  <a:hlinkClick r:id="rId3"/>
              </a:rPr>
              <a:t>https://finance.utdallas.edu/managing-departmental-finances/budget-development/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hlinkClick r:id="rId4"/>
              </a:rPr>
              <a:t>budget@utdallas.edu</a:t>
            </a:r>
            <a:endParaRPr lang="en-US" sz="3200" b="1" dirty="0"/>
          </a:p>
          <a:p>
            <a:pPr marL="0" indent="0" algn="ctr">
              <a:buNone/>
            </a:pP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74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and Financial Planning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713454"/>
              </p:ext>
            </p:extLst>
          </p:nvPr>
        </p:nvGraphicFramePr>
        <p:xfrm>
          <a:off x="838200" y="1825625"/>
          <a:ext cx="4759518" cy="2794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37873715"/>
              </p:ext>
            </p:extLst>
          </p:nvPr>
        </p:nvGraphicFramePr>
        <p:xfrm>
          <a:off x="5022195" y="1825625"/>
          <a:ext cx="5735920" cy="2794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72706" y="5303363"/>
            <a:ext cx="57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Please contact us at </a:t>
            </a:r>
            <a:r>
              <a:rPr lang="en-US" dirty="0">
                <a:hlinkClick r:id="rId12"/>
              </a:rPr>
              <a:t>budget@utdallas.edu</a:t>
            </a:r>
            <a:r>
              <a:rPr lang="en-US" dirty="0"/>
              <a:t> for your inquiries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0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997738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FY23 BUDGET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7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127" y="1530062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Campus wide operating expense increases</a:t>
            </a:r>
          </a:p>
          <a:p>
            <a:pPr lvl="1"/>
            <a:r>
              <a:rPr lang="en-US" dirty="0"/>
              <a:t>Benefits </a:t>
            </a:r>
            <a:r>
              <a:rPr lang="en-US" dirty="0">
                <a:sym typeface="Wingdings" panose="05000000000000000000" pitchFamily="2" charset="2"/>
              </a:rPr>
              <a:t> TRS increase from 7.75% to 8.00%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Benefits  Medical Insurance increase pending with UT System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BPM includes a 5% increase</a:t>
            </a:r>
            <a:endParaRPr lang="en-US" dirty="0"/>
          </a:p>
          <a:p>
            <a:r>
              <a:rPr lang="en-US" dirty="0"/>
              <a:t>Merit program – TBD – Current discussions in progress. Pending communication from the President.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4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848"/>
            <a:ext cx="10799618" cy="47270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Budget Purpose</a:t>
            </a:r>
          </a:p>
          <a:p>
            <a:r>
              <a:rPr lang="en-US" sz="2200" dirty="0"/>
              <a:t>The budget is an annual plan for the university and reflects goals and priorities as result of planning.</a:t>
            </a:r>
          </a:p>
          <a:p>
            <a:r>
              <a:rPr lang="en-US" sz="2200" dirty="0"/>
              <a:t>All budgets must be aligned with the strategic and operating objectives of both UT Dallas and the individual divisions and schools.</a:t>
            </a:r>
          </a:p>
          <a:p>
            <a:pPr marL="0" indent="0">
              <a:buNone/>
            </a:pPr>
            <a:r>
              <a:rPr lang="en-US" sz="2400" b="1" dirty="0"/>
              <a:t>Budget Planning Module (BPM)</a:t>
            </a:r>
          </a:p>
          <a:p>
            <a:r>
              <a:rPr lang="en-US" sz="1600" dirty="0"/>
              <a:t>In Fluid:  Gemini for Departments&gt;Budgeting&gt;Budget by Campus Group </a:t>
            </a:r>
          </a:p>
          <a:p>
            <a:r>
              <a:rPr lang="en-US" sz="1600" dirty="0"/>
              <a:t>For Navigator    </a:t>
            </a:r>
          </a:p>
          <a:p>
            <a:pPr marL="0" indent="0">
              <a:buNone/>
            </a:pPr>
            <a:r>
              <a:rPr lang="en-US" sz="1600" dirty="0"/>
              <a:t>	Navigator&gt;Gemini FMS&gt;Commitment Control Custom&gt;Budget&gt;Budget by Campus Group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6881" y="4084585"/>
            <a:ext cx="2152650" cy="3557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77807" y="4084585"/>
            <a:ext cx="484654" cy="35578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3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Phase I –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596044"/>
            <a:ext cx="5512724" cy="4691553"/>
          </a:xfrm>
        </p:spPr>
        <p:txBody>
          <a:bodyPr>
            <a:noAutofit/>
          </a:bodyPr>
          <a:lstStyle/>
          <a:p>
            <a:r>
              <a:rPr lang="en-US" sz="1800" dirty="0"/>
              <a:t>Access Review</a:t>
            </a:r>
          </a:p>
          <a:p>
            <a:r>
              <a:rPr lang="en-US" sz="1800" dirty="0"/>
              <a:t>Validate funding - cost centers and distribution percent are accurate</a:t>
            </a:r>
          </a:p>
          <a:p>
            <a:r>
              <a:rPr lang="en-US" sz="1800" dirty="0"/>
              <a:t>Review filled and vacant position attributes – salary, job code, FTE, and etc.</a:t>
            </a:r>
          </a:p>
          <a:p>
            <a:r>
              <a:rPr lang="en-US" sz="1800" dirty="0"/>
              <a:t>Review for position or incumbent transfers between or within your campus group(s)</a:t>
            </a:r>
          </a:p>
          <a:p>
            <a:r>
              <a:rPr lang="en-US" sz="1800" dirty="0"/>
              <a:t>Faculty must be appointed for </a:t>
            </a:r>
            <a:r>
              <a:rPr lang="en-US" sz="1800" b="1" dirty="0">
                <a:solidFill>
                  <a:srgbClr val="FF0000"/>
                </a:solidFill>
              </a:rPr>
              <a:t>nine</a:t>
            </a:r>
            <a:r>
              <a:rPr lang="en-US" sz="1800" dirty="0"/>
              <a:t> months</a:t>
            </a:r>
          </a:p>
          <a:p>
            <a:r>
              <a:rPr lang="en-US" sz="1800" dirty="0"/>
              <a:t>A&amp;P and Classified positions must be appointed for </a:t>
            </a:r>
            <a:r>
              <a:rPr lang="en-US" sz="1800" b="1" dirty="0">
                <a:solidFill>
                  <a:srgbClr val="FF0000"/>
                </a:solidFill>
              </a:rPr>
              <a:t>twelve</a:t>
            </a:r>
            <a:r>
              <a:rPr lang="en-US" sz="1800" dirty="0"/>
              <a:t> months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85164" y="1604687"/>
            <a:ext cx="6096000" cy="44303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When inactivating a filled position in BPM, justification is required.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Add a justification to the notes section or attach documentation in BPM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If justification is not received, position will be re-activated and M&amp;O reduced</a:t>
            </a:r>
            <a:endParaRPr lang="en-US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Vacant positions must be budgeted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Should reflect last incumbent’s salary or </a:t>
            </a:r>
            <a:r>
              <a:rPr lang="en-US" sz="1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ePUR</a:t>
            </a:r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/PRR salary if new position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positions under clearing cost centers unless Grant related or approved by Budget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State funds should only include Full-Time salaries (funds 2010, 2011)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Part-Time salaries, Summer salaries, M&amp;O, stipends, supplements, and etc.</a:t>
            </a: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ea typeface="Segoe UI Emoj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2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Phase I –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737360"/>
            <a:ext cx="5512724" cy="4691553"/>
          </a:xfrm>
        </p:spPr>
        <p:txBody>
          <a:bodyPr>
            <a:noAutofit/>
          </a:bodyPr>
          <a:lstStyle/>
          <a:p>
            <a:pPr marL="285750" indent="-285750"/>
            <a:r>
              <a:rPr lang="en-US" sz="1800" dirty="0">
                <a:solidFill>
                  <a:schemeClr val="accent2"/>
                </a:solidFill>
              </a:rPr>
              <a:t>Service center rate study approved by Accounting will determine entries in BPM</a:t>
            </a:r>
          </a:p>
          <a:p>
            <a:pPr marL="285750" indent="-285750"/>
            <a:r>
              <a:rPr lang="en-US" sz="1800" dirty="0">
                <a:solidFill>
                  <a:schemeClr val="accent2"/>
                </a:solidFill>
              </a:rPr>
              <a:t>Must submit ePARs after 9/1 for FY23 funding changes not reflected in BPM</a:t>
            </a:r>
          </a:p>
          <a:p>
            <a:pPr marL="742950" lvl="1" indent="-285750"/>
            <a:r>
              <a:rPr lang="en-US" sz="1600" dirty="0"/>
              <a:t>Reminder:  Two-year DBT ePARs are only for appointments and </a:t>
            </a:r>
            <a:r>
              <a:rPr lang="en-US" sz="1600" u="sng" dirty="0"/>
              <a:t>not for positions</a:t>
            </a:r>
            <a:endParaRPr lang="en-US" sz="1600" u="sng" dirty="0">
              <a:ea typeface="Segoe UI Emoji" panose="020B0502040204020203" pitchFamily="34" charset="0"/>
            </a:endParaRPr>
          </a:p>
          <a:p>
            <a:pPr marL="342900" indent="-342900"/>
            <a:r>
              <a:rPr lang="en-US" sz="1800" dirty="0">
                <a:ea typeface="Segoe UI Emoji" panose="020B0502040204020203" pitchFamily="34" charset="0"/>
              </a:rPr>
              <a:t>Enter revenue projections</a:t>
            </a:r>
          </a:p>
          <a:p>
            <a:pPr marL="800100" lvl="1" indent="-342900"/>
            <a:r>
              <a:rPr lang="en-US" sz="1600" dirty="0">
                <a:ea typeface="Segoe UI Emoji" panose="020B0502040204020203" pitchFamily="34" charset="0"/>
              </a:rPr>
              <a:t>Budget Office will review revenue projections and might require documentation and/or adjustments</a:t>
            </a:r>
          </a:p>
          <a:p>
            <a:pPr marL="800100" lvl="1" indent="-342900"/>
            <a:r>
              <a:rPr lang="en-US" sz="1600" dirty="0">
                <a:ea typeface="Segoe UI Emoji" panose="020B0502040204020203" pitchFamily="34" charset="0"/>
              </a:rPr>
              <a:t>Tool:  </a:t>
            </a:r>
            <a:r>
              <a:rPr lang="en-US" sz="1600" b="1" u="sng" dirty="0">
                <a:ea typeface="Segoe UI Emoji" panose="020B0502040204020203" pitchFamily="34" charset="0"/>
              </a:rPr>
              <a:t>Five Year Revenue Trend report</a:t>
            </a:r>
          </a:p>
          <a:p>
            <a:pPr marL="457200" lvl="1" indent="0">
              <a:buNone/>
            </a:pPr>
            <a:r>
              <a:rPr lang="en-US" sz="1600" dirty="0">
                <a:ea typeface="Segoe UI Emoji" panose="020B0502040204020203" pitchFamily="34" charset="0"/>
              </a:rPr>
              <a:t>       Fluid:  Gemini for Department&gt;Budgeting&gt;UTD </a:t>
            </a:r>
          </a:p>
          <a:p>
            <a:pPr marL="457200" lvl="1" indent="0">
              <a:buNone/>
            </a:pPr>
            <a:r>
              <a:rPr lang="en-US" sz="1600" dirty="0">
                <a:ea typeface="Segoe UI Emoji" panose="020B0502040204020203" pitchFamily="34" charset="0"/>
              </a:rPr>
              <a:t>          Reporting Console&gt;Budget Related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5985164" y="1476490"/>
            <a:ext cx="6096000" cy="44303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ea typeface="Segoe UI Emoj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06835" y="1737360"/>
            <a:ext cx="5800437" cy="469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800" dirty="0"/>
              <a:t>Other Reports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600" dirty="0"/>
              <a:t>Fluid: Gemini for Departments&gt;Budgeting&gt;BPM Budget Reports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600" dirty="0">
                <a:ea typeface="Segoe UI Emoji" panose="020B0502040204020203" pitchFamily="34" charset="0"/>
              </a:rPr>
              <a:t>Navigator: 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1200" dirty="0"/>
              <a:t>	Navigator&gt;Gemini FMS&gt;Commitment Control Custom&gt;                	Budget&gt;Budget Reports</a:t>
            </a:r>
            <a:endParaRPr lang="en-US" sz="1200" b="1" dirty="0"/>
          </a:p>
          <a:p>
            <a:pPr lvl="1"/>
            <a:r>
              <a:rPr lang="en-US" sz="1600" dirty="0"/>
              <a:t>Salary Roster Report</a:t>
            </a:r>
          </a:p>
          <a:p>
            <a:pPr lvl="1"/>
            <a:r>
              <a:rPr lang="en-US" sz="1600" dirty="0"/>
              <a:t>Trial Balance Report</a:t>
            </a:r>
            <a:endParaRPr lang="en-US" sz="1800" dirty="0"/>
          </a:p>
          <a:p>
            <a:r>
              <a:rPr lang="en-US" sz="1800" dirty="0">
                <a:solidFill>
                  <a:schemeClr val="accent2"/>
                </a:solidFill>
              </a:rPr>
              <a:t>BPM Checklist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hlinkClick r:id="rId3"/>
              </a:rPr>
              <a:t>https://finance.utdallas.edu/managing-departmental-finances/budget-development</a:t>
            </a:r>
            <a:r>
              <a:rPr lang="en-US" sz="2000" dirty="0">
                <a:solidFill>
                  <a:schemeClr val="accent2"/>
                </a:solidFill>
                <a:hlinkClick r:id="rId3"/>
              </a:rPr>
              <a:t>/</a:t>
            </a:r>
            <a:endParaRPr lang="en-US" sz="2000" dirty="0">
              <a:solidFill>
                <a:schemeClr val="accent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2106" y="2630882"/>
            <a:ext cx="2152650" cy="28771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515607" y="2619496"/>
            <a:ext cx="359149" cy="28771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7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Phase I –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49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Reclasses/Promotions/Market/Equity Increases </a:t>
            </a:r>
            <a:r>
              <a:rPr lang="en-US" sz="2400" dirty="0"/>
              <a:t>(excluding merit) </a:t>
            </a:r>
            <a:endParaRPr lang="en-US" sz="1400" dirty="0"/>
          </a:p>
          <a:p>
            <a:r>
              <a:rPr lang="en-US" sz="2000" dirty="0"/>
              <a:t>HR </a:t>
            </a:r>
            <a:r>
              <a:rPr lang="en-US" sz="2000" dirty="0" err="1"/>
              <a:t>Caspio</a:t>
            </a:r>
            <a:r>
              <a:rPr lang="en-US" sz="2000" dirty="0"/>
              <a:t> platform will be available 3/1- 3/31 to enter requests – Effective 9/1/22 (FY23)</a:t>
            </a:r>
          </a:p>
          <a:p>
            <a:r>
              <a:rPr lang="en-US" sz="2000" dirty="0"/>
              <a:t>If approved for 9/1/22 (FY23):</a:t>
            </a:r>
          </a:p>
          <a:p>
            <a:pPr lvl="1"/>
            <a:r>
              <a:rPr lang="en-US" sz="1600" dirty="0"/>
              <a:t>Enter under the Position’s Salary Adjustments column under the BPM Payroll tab</a:t>
            </a:r>
            <a:r>
              <a:rPr lang="en-US" sz="1600" dirty="0">
                <a:sym typeface="Wingdings" panose="05000000000000000000" pitchFamily="2" charset="2"/>
              </a:rPr>
              <a:t>  Current FY Salary Adjustment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Approved ePUR/ePAR should be available or approval documentation should be attached in BPM</a:t>
            </a:r>
          </a:p>
          <a:p>
            <a:pPr lvl="1"/>
            <a:endParaRPr lang="en-US" sz="11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If not approved but would like to set aside funding:</a:t>
            </a:r>
            <a:endParaRPr lang="en-US" sz="1600" b="1" dirty="0">
              <a:solidFill>
                <a:schemeClr val="accent2"/>
              </a:solidFill>
            </a:endParaRPr>
          </a:p>
          <a:p>
            <a:pPr lvl="1"/>
            <a:r>
              <a:rPr lang="en-US" sz="1600" dirty="0"/>
              <a:t>Add to reserves under the BPM Cost Center Detail tab</a:t>
            </a:r>
            <a:r>
              <a:rPr lang="en-US" sz="1600" dirty="0">
                <a:sym typeface="Wingdings" panose="05000000000000000000" pitchFamily="2" charset="2"/>
              </a:rPr>
              <a:t> </a:t>
            </a:r>
            <a:r>
              <a:rPr lang="en-US" sz="1600" dirty="0"/>
              <a:t> </a:t>
            </a:r>
            <a:r>
              <a:rPr lang="en-US" sz="1600" dirty="0">
                <a:sym typeface="Wingdings" panose="05000000000000000000" pitchFamily="2" charset="2"/>
              </a:rPr>
              <a:t>Budget FY – Sal</a:t>
            </a:r>
          </a:p>
          <a:p>
            <a:pPr lvl="3"/>
            <a:r>
              <a:rPr lang="en-US" sz="1600" dirty="0">
                <a:sym typeface="Wingdings" panose="05000000000000000000" pitchFamily="2" charset="2"/>
              </a:rPr>
              <a:t>Job Titles with A  A &amp; P Lump Sum A5011</a:t>
            </a:r>
          </a:p>
          <a:p>
            <a:pPr lvl="3"/>
            <a:r>
              <a:rPr lang="en-US" sz="1600" dirty="0">
                <a:sym typeface="Wingdings" panose="05000000000000000000" pitchFamily="2" charset="2"/>
              </a:rPr>
              <a:t>Job Titles with F  Faculty Lump Sum A5021</a:t>
            </a:r>
          </a:p>
          <a:p>
            <a:pPr lvl="3"/>
            <a:r>
              <a:rPr lang="en-US" sz="1600" dirty="0">
                <a:sym typeface="Wingdings" panose="05000000000000000000" pitchFamily="2" charset="2"/>
              </a:rPr>
              <a:t>Job Titles with C  Classified Lump Sum A5041</a:t>
            </a:r>
          </a:p>
          <a:p>
            <a:pPr lvl="3"/>
            <a:endParaRPr lang="en-US" sz="11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No BPM job code changes unless position has an approval through an ePAR/ePUR/PRR</a:t>
            </a:r>
          </a:p>
          <a:p>
            <a:pPr marL="457200" lvl="1" indent="0">
              <a:buNone/>
            </a:pPr>
            <a:endParaRPr lang="en-US" sz="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6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18055</TotalTime>
  <Words>2893</Words>
  <Application>Microsoft Office PowerPoint</Application>
  <PresentationFormat>Widescreen</PresentationFormat>
  <Paragraphs>389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Segoe UI</vt:lpstr>
      <vt:lpstr>Segoe UI Semibold</vt:lpstr>
      <vt:lpstr>Office Theme</vt:lpstr>
      <vt:lpstr>FY23 BUDGET DEVELOPMENT</vt:lpstr>
      <vt:lpstr>Agenda</vt:lpstr>
      <vt:lpstr>Budget and Financial Planning</vt:lpstr>
      <vt:lpstr>FY23 BUDGET</vt:lpstr>
      <vt:lpstr>Budget Overview</vt:lpstr>
      <vt:lpstr>Budget Process</vt:lpstr>
      <vt:lpstr>BPM Process: Phase I – Budget Development</vt:lpstr>
      <vt:lpstr>BPM Process: Phase I – Budget Development</vt:lpstr>
      <vt:lpstr>BPM Process: Phase I – Budget Development</vt:lpstr>
      <vt:lpstr>BPM Process: Phase I – Budget Development</vt:lpstr>
      <vt:lpstr>BPM Process: Phase I – Budget Development</vt:lpstr>
      <vt:lpstr>BPM Process: Phase II – Merit</vt:lpstr>
      <vt:lpstr>Budget Calendar (Tentative)</vt:lpstr>
      <vt:lpstr>Budget Calendar (Tentative) - Overview</vt:lpstr>
      <vt:lpstr>BPM – What is New?</vt:lpstr>
      <vt:lpstr>BPM – What is New?</vt:lpstr>
      <vt:lpstr>BPM Training Session</vt:lpstr>
      <vt:lpstr>Projects in Progress</vt:lpstr>
      <vt:lpstr>Projects in Progress</vt:lpstr>
      <vt:lpstr>Questions?</vt:lpstr>
    </vt:vector>
  </TitlesOfParts>
  <Company>University of Texas at Dallas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Matthews, Barbi</dc:creator>
  <cp:lastModifiedBy>Chellan, Raphael</cp:lastModifiedBy>
  <cp:revision>328</cp:revision>
  <cp:lastPrinted>2022-02-22T21:27:32Z</cp:lastPrinted>
  <dcterms:created xsi:type="dcterms:W3CDTF">2018-01-30T19:25:24Z</dcterms:created>
  <dcterms:modified xsi:type="dcterms:W3CDTF">2022-03-04T16:48:27Z</dcterms:modified>
</cp:coreProperties>
</file>