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98" r:id="rId5"/>
    <p:sldId id="259" r:id="rId6"/>
    <p:sldId id="261" r:id="rId7"/>
    <p:sldId id="274" r:id="rId8"/>
    <p:sldId id="296" r:id="rId9"/>
    <p:sldId id="290" r:id="rId10"/>
    <p:sldId id="300" r:id="rId11"/>
    <p:sldId id="299" r:id="rId12"/>
    <p:sldId id="297" r:id="rId13"/>
    <p:sldId id="263" r:id="rId14"/>
    <p:sldId id="270" r:id="rId15"/>
    <p:sldId id="281" r:id="rId16"/>
    <p:sldId id="301" r:id="rId17"/>
    <p:sldId id="288" r:id="rId18"/>
    <p:sldId id="262" r:id="rId19"/>
    <p:sldId id="280" r:id="rId2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5D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55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image" Target="../media/image7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AD8514-83B2-43DC-8258-21FD8A79FF46}" type="doc">
      <dgm:prSet loTypeId="urn:microsoft.com/office/officeart/2005/8/layout/vList3" loCatId="list" qsTypeId="urn:microsoft.com/office/officeart/2005/8/quickstyle/simple2" qsCatId="simple" csTypeId="urn:microsoft.com/office/officeart/2005/8/colors/accent1_1" csCatId="accent1" phldr="1"/>
      <dgm:spPr/>
    </dgm:pt>
    <dgm:pt modelId="{442F43CC-67BF-485A-B991-B26F600844E9}">
      <dgm:prSet phldrT="[Text]" custT="1"/>
      <dgm:spPr/>
      <dgm:t>
        <a:bodyPr/>
        <a:lstStyle/>
        <a:p>
          <a:pPr>
            <a:lnSpc>
              <a:spcPts val="1000"/>
            </a:lnSpc>
          </a:pPr>
          <a:r>
            <a:rPr lang="en-US" sz="1600" b="1" i="0" dirty="0"/>
            <a:t>Orkun Toros</a:t>
          </a:r>
        </a:p>
        <a:p>
          <a:pPr>
            <a:lnSpc>
              <a:spcPts val="1000"/>
            </a:lnSpc>
          </a:pPr>
          <a:r>
            <a:rPr lang="en-US" sz="1200" b="0" i="0" dirty="0"/>
            <a:t>AVP for Budget</a:t>
          </a:r>
        </a:p>
        <a:p>
          <a:pPr>
            <a:lnSpc>
              <a:spcPts val="1000"/>
            </a:lnSpc>
          </a:pPr>
          <a:r>
            <a:rPr lang="en-US" sz="1400" b="0" i="0" dirty="0"/>
            <a:t>Ext. 4735</a:t>
          </a:r>
          <a:endParaRPr lang="en-US" sz="1400" dirty="0"/>
        </a:p>
      </dgm:t>
    </dgm:pt>
    <dgm:pt modelId="{58A6B4DB-B57C-44D7-ADAD-E506421A3FFF}" type="parTrans" cxnId="{EEEB27C5-F405-4A7E-A30F-00242C8A4B2E}">
      <dgm:prSet/>
      <dgm:spPr/>
      <dgm:t>
        <a:bodyPr/>
        <a:lstStyle/>
        <a:p>
          <a:endParaRPr lang="en-US"/>
        </a:p>
      </dgm:t>
    </dgm:pt>
    <dgm:pt modelId="{B81DBD07-F1C7-4AC4-8BE6-DFC57D45F67F}" type="sibTrans" cxnId="{EEEB27C5-F405-4A7E-A30F-00242C8A4B2E}">
      <dgm:prSet/>
      <dgm:spPr/>
      <dgm:t>
        <a:bodyPr/>
        <a:lstStyle/>
        <a:p>
          <a:endParaRPr lang="en-US"/>
        </a:p>
      </dgm:t>
    </dgm:pt>
    <dgm:pt modelId="{09A1C727-2AEF-4DBB-95F3-DCB847F052BF}">
      <dgm:prSet phldrT="[Text]" custT="1"/>
      <dgm:spPr/>
      <dgm:t>
        <a:bodyPr/>
        <a:lstStyle/>
        <a:p>
          <a:pPr>
            <a:lnSpc>
              <a:spcPts val="1000"/>
            </a:lnSpc>
          </a:pPr>
          <a:r>
            <a:rPr lang="en-US" sz="1600" b="1" i="0" dirty="0"/>
            <a:t>Eva Burnett</a:t>
          </a:r>
        </a:p>
        <a:p>
          <a:pPr>
            <a:lnSpc>
              <a:spcPts val="1000"/>
            </a:lnSpc>
          </a:pPr>
          <a:r>
            <a:rPr lang="en-US" sz="1200" b="0" i="0" dirty="0"/>
            <a:t>Budget Director</a:t>
          </a:r>
        </a:p>
        <a:p>
          <a:pPr>
            <a:lnSpc>
              <a:spcPts val="1000"/>
            </a:lnSpc>
          </a:pPr>
          <a:r>
            <a:rPr lang="en-US" sz="1400" b="0" i="0" dirty="0"/>
            <a:t>Ext. 6387</a:t>
          </a:r>
        </a:p>
      </dgm:t>
    </dgm:pt>
    <dgm:pt modelId="{7FBB4DA5-6F25-4A52-BB2D-CC02D5628B5E}" type="parTrans" cxnId="{79CB950B-39B5-46D1-B4D9-A86EBBD4E47E}">
      <dgm:prSet/>
      <dgm:spPr/>
      <dgm:t>
        <a:bodyPr/>
        <a:lstStyle/>
        <a:p>
          <a:endParaRPr lang="en-US"/>
        </a:p>
      </dgm:t>
    </dgm:pt>
    <dgm:pt modelId="{D66FAAFD-056E-4D88-BEE8-707824D0237F}" type="sibTrans" cxnId="{79CB950B-39B5-46D1-B4D9-A86EBBD4E47E}">
      <dgm:prSet/>
      <dgm:spPr/>
      <dgm:t>
        <a:bodyPr/>
        <a:lstStyle/>
        <a:p>
          <a:endParaRPr lang="en-US"/>
        </a:p>
      </dgm:t>
    </dgm:pt>
    <dgm:pt modelId="{84AEBE80-8FD9-4010-BDDC-08840193A71A}">
      <dgm:prSet phldrT="[Text]" custT="1"/>
      <dgm:spPr/>
      <dgm:t>
        <a:bodyPr/>
        <a:lstStyle/>
        <a:p>
          <a:pPr>
            <a:lnSpc>
              <a:spcPts val="1000"/>
            </a:lnSpc>
          </a:pPr>
          <a:r>
            <a:rPr lang="en-US" sz="1600" b="1" i="0" dirty="0"/>
            <a:t>Anita Zeiler</a:t>
          </a:r>
        </a:p>
        <a:p>
          <a:pPr>
            <a:lnSpc>
              <a:spcPts val="1000"/>
            </a:lnSpc>
          </a:pPr>
          <a:r>
            <a:rPr lang="en-US" sz="1200" b="0" i="0" dirty="0"/>
            <a:t>Senior Financial Analyst</a:t>
          </a:r>
        </a:p>
        <a:p>
          <a:pPr>
            <a:lnSpc>
              <a:spcPts val="1000"/>
            </a:lnSpc>
          </a:pPr>
          <a:r>
            <a:rPr lang="en-US" sz="1400" b="0" i="0" dirty="0"/>
            <a:t>Ext. 4776</a:t>
          </a:r>
          <a:endParaRPr lang="en-US" sz="1400" dirty="0"/>
        </a:p>
      </dgm:t>
    </dgm:pt>
    <dgm:pt modelId="{275168D6-A875-4AB2-BBD1-E8085C551476}" type="parTrans" cxnId="{0CB33947-0A33-4B3B-A107-10E23E995E35}">
      <dgm:prSet/>
      <dgm:spPr/>
      <dgm:t>
        <a:bodyPr/>
        <a:lstStyle/>
        <a:p>
          <a:endParaRPr lang="en-US"/>
        </a:p>
      </dgm:t>
    </dgm:pt>
    <dgm:pt modelId="{2F6694A5-A473-4663-A478-13E1B6A13FBA}" type="sibTrans" cxnId="{0CB33947-0A33-4B3B-A107-10E23E995E35}">
      <dgm:prSet/>
      <dgm:spPr/>
      <dgm:t>
        <a:bodyPr/>
        <a:lstStyle/>
        <a:p>
          <a:endParaRPr lang="en-US"/>
        </a:p>
      </dgm:t>
    </dgm:pt>
    <dgm:pt modelId="{3E91A802-69E5-480D-ADF5-B58A646A8C79}" type="pres">
      <dgm:prSet presAssocID="{8EAD8514-83B2-43DC-8258-21FD8A79FF46}" presName="linearFlow" presStyleCnt="0">
        <dgm:presLayoutVars>
          <dgm:dir/>
          <dgm:resizeHandles val="exact"/>
        </dgm:presLayoutVars>
      </dgm:prSet>
      <dgm:spPr/>
    </dgm:pt>
    <dgm:pt modelId="{5435B190-4128-461A-A593-418B6AC2C88E}" type="pres">
      <dgm:prSet presAssocID="{442F43CC-67BF-485A-B991-B26F600844E9}" presName="composite" presStyleCnt="0"/>
      <dgm:spPr/>
    </dgm:pt>
    <dgm:pt modelId="{0C2778DE-BA71-4D67-8691-19903F7DC55D}" type="pres">
      <dgm:prSet presAssocID="{442F43CC-67BF-485A-B991-B26F600844E9}" presName="imgShp" presStyleLbl="fgImgPlace1" presStyleIdx="0" presStyleCnt="3" custScaleX="111310" custScaleY="111310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B51C1FAE-3252-4FC5-A4B6-FAA6659AE2A8}" type="pres">
      <dgm:prSet presAssocID="{442F43CC-67BF-485A-B991-B26F600844E9}" presName="txShp" presStyleLbl="node1" presStyleIdx="0" presStyleCnt="3">
        <dgm:presLayoutVars>
          <dgm:bulletEnabled val="1"/>
        </dgm:presLayoutVars>
      </dgm:prSet>
      <dgm:spPr/>
    </dgm:pt>
    <dgm:pt modelId="{4D048166-D8B0-49F8-96EC-87C9FD962448}" type="pres">
      <dgm:prSet presAssocID="{B81DBD07-F1C7-4AC4-8BE6-DFC57D45F67F}" presName="spacing" presStyleCnt="0"/>
      <dgm:spPr/>
    </dgm:pt>
    <dgm:pt modelId="{629772A8-74F0-48E9-B491-168296639C7A}" type="pres">
      <dgm:prSet presAssocID="{09A1C727-2AEF-4DBB-95F3-DCB847F052BF}" presName="composite" presStyleCnt="0"/>
      <dgm:spPr/>
    </dgm:pt>
    <dgm:pt modelId="{F3BA01D8-DC96-43B8-9F6C-B76C997F39FC}" type="pres">
      <dgm:prSet presAssocID="{09A1C727-2AEF-4DBB-95F3-DCB847F052BF}" presName="imgShp" presStyleLbl="fgImgPlace1" presStyleIdx="1" presStyleCnt="3" custScaleX="116143" custScaleY="116143" custLinFactNeighborX="-4628" custLinFactNeighborY="1157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7000" b="-17000"/>
          </a:stretch>
        </a:blipFill>
      </dgm:spPr>
    </dgm:pt>
    <dgm:pt modelId="{D4E869DC-952D-4DE9-B5F9-A3DDCD813DA2}" type="pres">
      <dgm:prSet presAssocID="{09A1C727-2AEF-4DBB-95F3-DCB847F052BF}" presName="txShp" presStyleLbl="node1" presStyleIdx="1" presStyleCnt="3">
        <dgm:presLayoutVars>
          <dgm:bulletEnabled val="1"/>
        </dgm:presLayoutVars>
      </dgm:prSet>
      <dgm:spPr/>
    </dgm:pt>
    <dgm:pt modelId="{329A96C6-ECC6-4385-8A82-C7FCBC7581F1}" type="pres">
      <dgm:prSet presAssocID="{D66FAAFD-056E-4D88-BEE8-707824D0237F}" presName="spacing" presStyleCnt="0"/>
      <dgm:spPr/>
    </dgm:pt>
    <dgm:pt modelId="{0E63F94D-76BF-466A-902E-31DEECFA536C}" type="pres">
      <dgm:prSet presAssocID="{84AEBE80-8FD9-4010-BDDC-08840193A71A}" presName="composite" presStyleCnt="0"/>
      <dgm:spPr/>
    </dgm:pt>
    <dgm:pt modelId="{E66FFBD5-7696-4CAE-BA5F-F4BE32C7495E}" type="pres">
      <dgm:prSet presAssocID="{84AEBE80-8FD9-4010-BDDC-08840193A71A}" presName="imgShp" presStyleLbl="fgImgPlace1" presStyleIdx="2" presStyleCnt="3" custScaleX="123109" custScaleY="123109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  <dgm:pt modelId="{1C4315F2-08D2-4343-85D5-3A360BED44EA}" type="pres">
      <dgm:prSet presAssocID="{84AEBE80-8FD9-4010-BDDC-08840193A71A}" presName="txShp" presStyleLbl="node1" presStyleIdx="2" presStyleCnt="3">
        <dgm:presLayoutVars>
          <dgm:bulletEnabled val="1"/>
        </dgm:presLayoutVars>
      </dgm:prSet>
      <dgm:spPr/>
    </dgm:pt>
  </dgm:ptLst>
  <dgm:cxnLst>
    <dgm:cxn modelId="{2F5C1D03-82E5-4F3A-9E53-FF848C8224ED}" type="presOf" srcId="{84AEBE80-8FD9-4010-BDDC-08840193A71A}" destId="{1C4315F2-08D2-4343-85D5-3A360BED44EA}" srcOrd="0" destOrd="0" presId="urn:microsoft.com/office/officeart/2005/8/layout/vList3"/>
    <dgm:cxn modelId="{79CB950B-39B5-46D1-B4D9-A86EBBD4E47E}" srcId="{8EAD8514-83B2-43DC-8258-21FD8A79FF46}" destId="{09A1C727-2AEF-4DBB-95F3-DCB847F052BF}" srcOrd="1" destOrd="0" parTransId="{7FBB4DA5-6F25-4A52-BB2D-CC02D5628B5E}" sibTransId="{D66FAAFD-056E-4D88-BEE8-707824D0237F}"/>
    <dgm:cxn modelId="{8A278042-A5FA-4752-868D-316039C524D8}" type="presOf" srcId="{09A1C727-2AEF-4DBB-95F3-DCB847F052BF}" destId="{D4E869DC-952D-4DE9-B5F9-A3DDCD813DA2}" srcOrd="0" destOrd="0" presId="urn:microsoft.com/office/officeart/2005/8/layout/vList3"/>
    <dgm:cxn modelId="{5B094164-7D5F-4C56-AEE6-67EF86635E46}" type="presOf" srcId="{8EAD8514-83B2-43DC-8258-21FD8A79FF46}" destId="{3E91A802-69E5-480D-ADF5-B58A646A8C79}" srcOrd="0" destOrd="0" presId="urn:microsoft.com/office/officeart/2005/8/layout/vList3"/>
    <dgm:cxn modelId="{0CB33947-0A33-4B3B-A107-10E23E995E35}" srcId="{8EAD8514-83B2-43DC-8258-21FD8A79FF46}" destId="{84AEBE80-8FD9-4010-BDDC-08840193A71A}" srcOrd="2" destOrd="0" parTransId="{275168D6-A875-4AB2-BBD1-E8085C551476}" sibTransId="{2F6694A5-A473-4663-A478-13E1B6A13FBA}"/>
    <dgm:cxn modelId="{23BB4C7E-2342-448F-9A64-9E95DE803F00}" type="presOf" srcId="{442F43CC-67BF-485A-B991-B26F600844E9}" destId="{B51C1FAE-3252-4FC5-A4B6-FAA6659AE2A8}" srcOrd="0" destOrd="0" presId="urn:microsoft.com/office/officeart/2005/8/layout/vList3"/>
    <dgm:cxn modelId="{EEEB27C5-F405-4A7E-A30F-00242C8A4B2E}" srcId="{8EAD8514-83B2-43DC-8258-21FD8A79FF46}" destId="{442F43CC-67BF-485A-B991-B26F600844E9}" srcOrd="0" destOrd="0" parTransId="{58A6B4DB-B57C-44D7-ADAD-E506421A3FFF}" sibTransId="{B81DBD07-F1C7-4AC4-8BE6-DFC57D45F67F}"/>
    <dgm:cxn modelId="{13FCA218-C20D-4C5D-9E7D-32B80D79A915}" type="presParOf" srcId="{3E91A802-69E5-480D-ADF5-B58A646A8C79}" destId="{5435B190-4128-461A-A593-418B6AC2C88E}" srcOrd="0" destOrd="0" presId="urn:microsoft.com/office/officeart/2005/8/layout/vList3"/>
    <dgm:cxn modelId="{A51FCB4A-C6BF-42EC-81DE-DE2AE69276F9}" type="presParOf" srcId="{5435B190-4128-461A-A593-418B6AC2C88E}" destId="{0C2778DE-BA71-4D67-8691-19903F7DC55D}" srcOrd="0" destOrd="0" presId="urn:microsoft.com/office/officeart/2005/8/layout/vList3"/>
    <dgm:cxn modelId="{81F6C928-706A-4FFE-9066-9F9C9FA38308}" type="presParOf" srcId="{5435B190-4128-461A-A593-418B6AC2C88E}" destId="{B51C1FAE-3252-4FC5-A4B6-FAA6659AE2A8}" srcOrd="1" destOrd="0" presId="urn:microsoft.com/office/officeart/2005/8/layout/vList3"/>
    <dgm:cxn modelId="{897C566A-E150-4840-9F26-EE3523752517}" type="presParOf" srcId="{3E91A802-69E5-480D-ADF5-B58A646A8C79}" destId="{4D048166-D8B0-49F8-96EC-87C9FD962448}" srcOrd="1" destOrd="0" presId="urn:microsoft.com/office/officeart/2005/8/layout/vList3"/>
    <dgm:cxn modelId="{D86E222E-6E0A-461B-B155-2AA59FF029CA}" type="presParOf" srcId="{3E91A802-69E5-480D-ADF5-B58A646A8C79}" destId="{629772A8-74F0-48E9-B491-168296639C7A}" srcOrd="2" destOrd="0" presId="urn:microsoft.com/office/officeart/2005/8/layout/vList3"/>
    <dgm:cxn modelId="{F054C5D7-2656-49B1-A3E1-36E7993A262A}" type="presParOf" srcId="{629772A8-74F0-48E9-B491-168296639C7A}" destId="{F3BA01D8-DC96-43B8-9F6C-B76C997F39FC}" srcOrd="0" destOrd="0" presId="urn:microsoft.com/office/officeart/2005/8/layout/vList3"/>
    <dgm:cxn modelId="{DC7F194A-D267-4553-AF87-739BF431D2ED}" type="presParOf" srcId="{629772A8-74F0-48E9-B491-168296639C7A}" destId="{D4E869DC-952D-4DE9-B5F9-A3DDCD813DA2}" srcOrd="1" destOrd="0" presId="urn:microsoft.com/office/officeart/2005/8/layout/vList3"/>
    <dgm:cxn modelId="{8F5759F7-EE35-43A8-B96A-2833B5CD4CB8}" type="presParOf" srcId="{3E91A802-69E5-480D-ADF5-B58A646A8C79}" destId="{329A96C6-ECC6-4385-8A82-C7FCBC7581F1}" srcOrd="3" destOrd="0" presId="urn:microsoft.com/office/officeart/2005/8/layout/vList3"/>
    <dgm:cxn modelId="{94C4302C-2454-4D11-A2BE-EBEFC6AAE2A2}" type="presParOf" srcId="{3E91A802-69E5-480D-ADF5-B58A646A8C79}" destId="{0E63F94D-76BF-466A-902E-31DEECFA536C}" srcOrd="4" destOrd="0" presId="urn:microsoft.com/office/officeart/2005/8/layout/vList3"/>
    <dgm:cxn modelId="{8B15CD26-228D-4564-A147-6D7739574329}" type="presParOf" srcId="{0E63F94D-76BF-466A-902E-31DEECFA536C}" destId="{E66FFBD5-7696-4CAE-BA5F-F4BE32C7495E}" srcOrd="0" destOrd="0" presId="urn:microsoft.com/office/officeart/2005/8/layout/vList3"/>
    <dgm:cxn modelId="{9B86AAEE-6681-420D-9F6A-6B2C90014F12}" type="presParOf" srcId="{0E63F94D-76BF-466A-902E-31DEECFA536C}" destId="{1C4315F2-08D2-4343-85D5-3A360BED44EA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EAD8514-83B2-43DC-8258-21FD8A79FF46}" type="doc">
      <dgm:prSet loTypeId="urn:microsoft.com/office/officeart/2005/8/layout/vList3" loCatId="list" qsTypeId="urn:microsoft.com/office/officeart/2005/8/quickstyle/simple2" qsCatId="simple" csTypeId="urn:microsoft.com/office/officeart/2005/8/colors/accent1_1" csCatId="accent1" phldr="1"/>
      <dgm:spPr/>
    </dgm:pt>
    <dgm:pt modelId="{442F43CC-67BF-485A-B991-B26F600844E9}">
      <dgm:prSet phldrT="[Text]" custT="1"/>
      <dgm:spPr/>
      <dgm:t>
        <a:bodyPr/>
        <a:lstStyle/>
        <a:p>
          <a:pPr>
            <a:lnSpc>
              <a:spcPts val="1000"/>
            </a:lnSpc>
          </a:pPr>
          <a:r>
            <a:rPr lang="en-US" sz="1600" b="1" i="0" dirty="0"/>
            <a:t>Amber Andrews</a:t>
          </a:r>
        </a:p>
        <a:p>
          <a:pPr>
            <a:lnSpc>
              <a:spcPts val="1000"/>
            </a:lnSpc>
          </a:pPr>
          <a:r>
            <a:rPr lang="en-US" sz="1200" b="0" i="0" dirty="0"/>
            <a:t>Senior Financial Analyst</a:t>
          </a:r>
        </a:p>
        <a:p>
          <a:pPr>
            <a:lnSpc>
              <a:spcPts val="1000"/>
            </a:lnSpc>
          </a:pPr>
          <a:r>
            <a:rPr lang="en-US" sz="1400" b="0" i="0" dirty="0"/>
            <a:t>Ext. 4331</a:t>
          </a:r>
          <a:endParaRPr lang="en-US" sz="1100" dirty="0"/>
        </a:p>
      </dgm:t>
    </dgm:pt>
    <dgm:pt modelId="{58A6B4DB-B57C-44D7-ADAD-E506421A3FFF}" type="parTrans" cxnId="{EEEB27C5-F405-4A7E-A30F-00242C8A4B2E}">
      <dgm:prSet/>
      <dgm:spPr/>
      <dgm:t>
        <a:bodyPr/>
        <a:lstStyle/>
        <a:p>
          <a:endParaRPr lang="en-US"/>
        </a:p>
      </dgm:t>
    </dgm:pt>
    <dgm:pt modelId="{B81DBD07-F1C7-4AC4-8BE6-DFC57D45F67F}" type="sibTrans" cxnId="{EEEB27C5-F405-4A7E-A30F-00242C8A4B2E}">
      <dgm:prSet/>
      <dgm:spPr/>
      <dgm:t>
        <a:bodyPr/>
        <a:lstStyle/>
        <a:p>
          <a:endParaRPr lang="en-US"/>
        </a:p>
      </dgm:t>
    </dgm:pt>
    <dgm:pt modelId="{09A1C727-2AEF-4DBB-95F3-DCB847F052BF}">
      <dgm:prSet phldrT="[Text]" custT="1"/>
      <dgm:spPr/>
      <dgm:t>
        <a:bodyPr/>
        <a:lstStyle/>
        <a:p>
          <a:pPr>
            <a:lnSpc>
              <a:spcPts val="1000"/>
            </a:lnSpc>
          </a:pPr>
          <a:r>
            <a:rPr lang="en-US" sz="1600" b="1" i="0" dirty="0"/>
            <a:t>Raphael Chellan</a:t>
          </a:r>
        </a:p>
        <a:p>
          <a:pPr>
            <a:lnSpc>
              <a:spcPts val="1000"/>
            </a:lnSpc>
          </a:pPr>
          <a:r>
            <a:rPr lang="en-US" sz="1200" b="0" i="0" dirty="0"/>
            <a:t>Budget Analyst II</a:t>
          </a:r>
        </a:p>
        <a:p>
          <a:pPr>
            <a:lnSpc>
              <a:spcPts val="1000"/>
            </a:lnSpc>
          </a:pPr>
          <a:r>
            <a:rPr lang="en-US" sz="1400" b="0" i="0" dirty="0"/>
            <a:t>Ext . 4810</a:t>
          </a:r>
          <a:endParaRPr lang="en-US" sz="1400" dirty="0"/>
        </a:p>
      </dgm:t>
    </dgm:pt>
    <dgm:pt modelId="{7FBB4DA5-6F25-4A52-BB2D-CC02D5628B5E}" type="parTrans" cxnId="{79CB950B-39B5-46D1-B4D9-A86EBBD4E47E}">
      <dgm:prSet/>
      <dgm:spPr/>
      <dgm:t>
        <a:bodyPr/>
        <a:lstStyle/>
        <a:p>
          <a:endParaRPr lang="en-US"/>
        </a:p>
      </dgm:t>
    </dgm:pt>
    <dgm:pt modelId="{D66FAAFD-056E-4D88-BEE8-707824D0237F}" type="sibTrans" cxnId="{79CB950B-39B5-46D1-B4D9-A86EBBD4E47E}">
      <dgm:prSet/>
      <dgm:spPr/>
      <dgm:t>
        <a:bodyPr/>
        <a:lstStyle/>
        <a:p>
          <a:endParaRPr lang="en-US"/>
        </a:p>
      </dgm:t>
    </dgm:pt>
    <dgm:pt modelId="{CC538030-34A5-4840-A3C0-4E3CB791414D}">
      <dgm:prSet phldrT="[Text]" custT="1"/>
      <dgm:spPr/>
      <dgm:t>
        <a:bodyPr/>
        <a:lstStyle/>
        <a:p>
          <a:pPr>
            <a:lnSpc>
              <a:spcPts val="1000"/>
            </a:lnSpc>
          </a:pPr>
          <a:r>
            <a:rPr lang="en-US" sz="1600" b="1" i="0" dirty="0"/>
            <a:t>Beckie Quach</a:t>
          </a:r>
        </a:p>
        <a:p>
          <a:pPr>
            <a:lnSpc>
              <a:spcPts val="1000"/>
            </a:lnSpc>
          </a:pPr>
          <a:r>
            <a:rPr lang="en-US" sz="1200" b="0" i="0" dirty="0"/>
            <a:t>Budget Analyst II</a:t>
          </a:r>
        </a:p>
        <a:p>
          <a:pPr>
            <a:lnSpc>
              <a:spcPts val="1000"/>
            </a:lnSpc>
          </a:pPr>
          <a:r>
            <a:rPr lang="en-US" sz="1400" b="0" i="0" dirty="0"/>
            <a:t>Ext. 2664</a:t>
          </a:r>
          <a:endParaRPr lang="en-US" sz="1200" dirty="0"/>
        </a:p>
      </dgm:t>
    </dgm:pt>
    <dgm:pt modelId="{3A12B7FA-D0F5-4CB5-81B9-C1B32EB5EF29}" type="parTrans" cxnId="{C30475C7-664D-4AFE-AC16-2E23F0384E6C}">
      <dgm:prSet/>
      <dgm:spPr/>
      <dgm:t>
        <a:bodyPr/>
        <a:lstStyle/>
        <a:p>
          <a:endParaRPr lang="en-US"/>
        </a:p>
      </dgm:t>
    </dgm:pt>
    <dgm:pt modelId="{27E3301E-EF4C-4DD7-9761-318E9436AD66}" type="sibTrans" cxnId="{C30475C7-664D-4AFE-AC16-2E23F0384E6C}">
      <dgm:prSet/>
      <dgm:spPr/>
      <dgm:t>
        <a:bodyPr/>
        <a:lstStyle/>
        <a:p>
          <a:endParaRPr lang="en-US"/>
        </a:p>
      </dgm:t>
    </dgm:pt>
    <dgm:pt modelId="{3E91A802-69E5-480D-ADF5-B58A646A8C79}" type="pres">
      <dgm:prSet presAssocID="{8EAD8514-83B2-43DC-8258-21FD8A79FF46}" presName="linearFlow" presStyleCnt="0">
        <dgm:presLayoutVars>
          <dgm:dir/>
          <dgm:resizeHandles val="exact"/>
        </dgm:presLayoutVars>
      </dgm:prSet>
      <dgm:spPr/>
    </dgm:pt>
    <dgm:pt modelId="{5435B190-4128-461A-A593-418B6AC2C88E}" type="pres">
      <dgm:prSet presAssocID="{442F43CC-67BF-485A-B991-B26F600844E9}" presName="composite" presStyleCnt="0"/>
      <dgm:spPr/>
    </dgm:pt>
    <dgm:pt modelId="{0C2778DE-BA71-4D67-8691-19903F7DC55D}" type="pres">
      <dgm:prSet presAssocID="{442F43CC-67BF-485A-B991-B26F600844E9}" presName="imgShp" presStyleLbl="fgImgPlace1" presStyleIdx="0" presStyleCnt="3" custScaleX="108173" custScaleY="10817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B51C1FAE-3252-4FC5-A4B6-FAA6659AE2A8}" type="pres">
      <dgm:prSet presAssocID="{442F43CC-67BF-485A-B991-B26F600844E9}" presName="txShp" presStyleLbl="node1" presStyleIdx="0" presStyleCnt="3">
        <dgm:presLayoutVars>
          <dgm:bulletEnabled val="1"/>
        </dgm:presLayoutVars>
      </dgm:prSet>
      <dgm:spPr/>
    </dgm:pt>
    <dgm:pt modelId="{4D048166-D8B0-49F8-96EC-87C9FD962448}" type="pres">
      <dgm:prSet presAssocID="{B81DBD07-F1C7-4AC4-8BE6-DFC57D45F67F}" presName="spacing" presStyleCnt="0"/>
      <dgm:spPr/>
    </dgm:pt>
    <dgm:pt modelId="{F981AB11-7094-4FDF-A0FF-403F61FA3092}" type="pres">
      <dgm:prSet presAssocID="{CC538030-34A5-4840-A3C0-4E3CB791414D}" presName="composite" presStyleCnt="0"/>
      <dgm:spPr/>
    </dgm:pt>
    <dgm:pt modelId="{13E747A1-818D-4C2D-A016-2359F19E18EB}" type="pres">
      <dgm:prSet presAssocID="{CC538030-34A5-4840-A3C0-4E3CB791414D}" presName="imgShp" presStyleLbl="fgImgPlace1" presStyleIdx="1" presStyleCnt="3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</dgm:spPr>
    </dgm:pt>
    <dgm:pt modelId="{E5E9EEB4-EF96-4EED-8EA6-655CB654D2A7}" type="pres">
      <dgm:prSet presAssocID="{CC538030-34A5-4840-A3C0-4E3CB791414D}" presName="txShp" presStyleLbl="node1" presStyleIdx="1" presStyleCnt="3">
        <dgm:presLayoutVars>
          <dgm:bulletEnabled val="1"/>
        </dgm:presLayoutVars>
      </dgm:prSet>
      <dgm:spPr/>
    </dgm:pt>
    <dgm:pt modelId="{F444A02F-53CF-43BB-9721-193B65825E68}" type="pres">
      <dgm:prSet presAssocID="{27E3301E-EF4C-4DD7-9761-318E9436AD66}" presName="spacing" presStyleCnt="0"/>
      <dgm:spPr/>
    </dgm:pt>
    <dgm:pt modelId="{629772A8-74F0-48E9-B491-168296639C7A}" type="pres">
      <dgm:prSet presAssocID="{09A1C727-2AEF-4DBB-95F3-DCB847F052BF}" presName="composite" presStyleCnt="0"/>
      <dgm:spPr/>
    </dgm:pt>
    <dgm:pt modelId="{F3BA01D8-DC96-43B8-9F6C-B76C997F39FC}" type="pres">
      <dgm:prSet presAssocID="{09A1C727-2AEF-4DBB-95F3-DCB847F052BF}" presName="imgShp" presStyleLbl="fgImgPlace1" presStyleIdx="2" presStyleCnt="3" custScaleX="110474" custScaleY="110474" custLinFactNeighborX="1027" custLinFactNeighborY="1157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0" r="-20000"/>
          </a:stretch>
        </a:blipFill>
      </dgm:spPr>
    </dgm:pt>
    <dgm:pt modelId="{D4E869DC-952D-4DE9-B5F9-A3DDCD813DA2}" type="pres">
      <dgm:prSet presAssocID="{09A1C727-2AEF-4DBB-95F3-DCB847F052BF}" presName="txShp" presStyleLbl="node1" presStyleIdx="2" presStyleCnt="3">
        <dgm:presLayoutVars>
          <dgm:bulletEnabled val="1"/>
        </dgm:presLayoutVars>
      </dgm:prSet>
      <dgm:spPr/>
    </dgm:pt>
  </dgm:ptLst>
  <dgm:cxnLst>
    <dgm:cxn modelId="{79CB950B-39B5-46D1-B4D9-A86EBBD4E47E}" srcId="{8EAD8514-83B2-43DC-8258-21FD8A79FF46}" destId="{09A1C727-2AEF-4DBB-95F3-DCB847F052BF}" srcOrd="2" destOrd="0" parTransId="{7FBB4DA5-6F25-4A52-BB2D-CC02D5628B5E}" sibTransId="{D66FAAFD-056E-4D88-BEE8-707824D0237F}"/>
    <dgm:cxn modelId="{8A278042-A5FA-4752-868D-316039C524D8}" type="presOf" srcId="{09A1C727-2AEF-4DBB-95F3-DCB847F052BF}" destId="{D4E869DC-952D-4DE9-B5F9-A3DDCD813DA2}" srcOrd="0" destOrd="0" presId="urn:microsoft.com/office/officeart/2005/8/layout/vList3"/>
    <dgm:cxn modelId="{5B094164-7D5F-4C56-AEE6-67EF86635E46}" type="presOf" srcId="{8EAD8514-83B2-43DC-8258-21FD8A79FF46}" destId="{3E91A802-69E5-480D-ADF5-B58A646A8C79}" srcOrd="0" destOrd="0" presId="urn:microsoft.com/office/officeart/2005/8/layout/vList3"/>
    <dgm:cxn modelId="{23BB4C7E-2342-448F-9A64-9E95DE803F00}" type="presOf" srcId="{442F43CC-67BF-485A-B991-B26F600844E9}" destId="{B51C1FAE-3252-4FC5-A4B6-FAA6659AE2A8}" srcOrd="0" destOrd="0" presId="urn:microsoft.com/office/officeart/2005/8/layout/vList3"/>
    <dgm:cxn modelId="{EEEB27C5-F405-4A7E-A30F-00242C8A4B2E}" srcId="{8EAD8514-83B2-43DC-8258-21FD8A79FF46}" destId="{442F43CC-67BF-485A-B991-B26F600844E9}" srcOrd="0" destOrd="0" parTransId="{58A6B4DB-B57C-44D7-ADAD-E506421A3FFF}" sibTransId="{B81DBD07-F1C7-4AC4-8BE6-DFC57D45F67F}"/>
    <dgm:cxn modelId="{C30475C7-664D-4AFE-AC16-2E23F0384E6C}" srcId="{8EAD8514-83B2-43DC-8258-21FD8A79FF46}" destId="{CC538030-34A5-4840-A3C0-4E3CB791414D}" srcOrd="1" destOrd="0" parTransId="{3A12B7FA-D0F5-4CB5-81B9-C1B32EB5EF29}" sibTransId="{27E3301E-EF4C-4DD7-9761-318E9436AD66}"/>
    <dgm:cxn modelId="{30D3EFF4-399C-490D-BC12-9B92E8CC0BB8}" type="presOf" srcId="{CC538030-34A5-4840-A3C0-4E3CB791414D}" destId="{E5E9EEB4-EF96-4EED-8EA6-655CB654D2A7}" srcOrd="0" destOrd="0" presId="urn:microsoft.com/office/officeart/2005/8/layout/vList3"/>
    <dgm:cxn modelId="{13FCA218-C20D-4C5D-9E7D-32B80D79A915}" type="presParOf" srcId="{3E91A802-69E5-480D-ADF5-B58A646A8C79}" destId="{5435B190-4128-461A-A593-418B6AC2C88E}" srcOrd="0" destOrd="0" presId="urn:microsoft.com/office/officeart/2005/8/layout/vList3"/>
    <dgm:cxn modelId="{A51FCB4A-C6BF-42EC-81DE-DE2AE69276F9}" type="presParOf" srcId="{5435B190-4128-461A-A593-418B6AC2C88E}" destId="{0C2778DE-BA71-4D67-8691-19903F7DC55D}" srcOrd="0" destOrd="0" presId="urn:microsoft.com/office/officeart/2005/8/layout/vList3"/>
    <dgm:cxn modelId="{81F6C928-706A-4FFE-9066-9F9C9FA38308}" type="presParOf" srcId="{5435B190-4128-461A-A593-418B6AC2C88E}" destId="{B51C1FAE-3252-4FC5-A4B6-FAA6659AE2A8}" srcOrd="1" destOrd="0" presId="urn:microsoft.com/office/officeart/2005/8/layout/vList3"/>
    <dgm:cxn modelId="{897C566A-E150-4840-9F26-EE3523752517}" type="presParOf" srcId="{3E91A802-69E5-480D-ADF5-B58A646A8C79}" destId="{4D048166-D8B0-49F8-96EC-87C9FD962448}" srcOrd="1" destOrd="0" presId="urn:microsoft.com/office/officeart/2005/8/layout/vList3"/>
    <dgm:cxn modelId="{0CFFB73D-F1CA-41FD-8CBC-A4BDCD51D134}" type="presParOf" srcId="{3E91A802-69E5-480D-ADF5-B58A646A8C79}" destId="{F981AB11-7094-4FDF-A0FF-403F61FA3092}" srcOrd="2" destOrd="0" presId="urn:microsoft.com/office/officeart/2005/8/layout/vList3"/>
    <dgm:cxn modelId="{1C3FDC98-74C5-42EF-9AD5-E893FFAAB739}" type="presParOf" srcId="{F981AB11-7094-4FDF-A0FF-403F61FA3092}" destId="{13E747A1-818D-4C2D-A016-2359F19E18EB}" srcOrd="0" destOrd="0" presId="urn:microsoft.com/office/officeart/2005/8/layout/vList3"/>
    <dgm:cxn modelId="{41525A22-86CA-4624-8BBA-C4418D6D7B14}" type="presParOf" srcId="{F981AB11-7094-4FDF-A0FF-403F61FA3092}" destId="{E5E9EEB4-EF96-4EED-8EA6-655CB654D2A7}" srcOrd="1" destOrd="0" presId="urn:microsoft.com/office/officeart/2005/8/layout/vList3"/>
    <dgm:cxn modelId="{83CDA340-36E3-440F-9F16-D7A1358C0664}" type="presParOf" srcId="{3E91A802-69E5-480D-ADF5-B58A646A8C79}" destId="{F444A02F-53CF-43BB-9721-193B65825E68}" srcOrd="3" destOrd="0" presId="urn:microsoft.com/office/officeart/2005/8/layout/vList3"/>
    <dgm:cxn modelId="{D86E222E-6E0A-461B-B155-2AA59FF029CA}" type="presParOf" srcId="{3E91A802-69E5-480D-ADF5-B58A646A8C79}" destId="{629772A8-74F0-48E9-B491-168296639C7A}" srcOrd="4" destOrd="0" presId="urn:microsoft.com/office/officeart/2005/8/layout/vList3"/>
    <dgm:cxn modelId="{F054C5D7-2656-49B1-A3E1-36E7993A262A}" type="presParOf" srcId="{629772A8-74F0-48E9-B491-168296639C7A}" destId="{F3BA01D8-DC96-43B8-9F6C-B76C997F39FC}" srcOrd="0" destOrd="0" presId="urn:microsoft.com/office/officeart/2005/8/layout/vList3"/>
    <dgm:cxn modelId="{DC7F194A-D267-4553-AF87-739BF431D2ED}" type="presParOf" srcId="{629772A8-74F0-48E9-B491-168296639C7A}" destId="{D4E869DC-952D-4DE9-B5F9-A3DDCD813DA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1C1FAE-3252-4FC5-A4B6-FAA6659AE2A8}">
      <dsp:nvSpPr>
        <dsp:cNvPr id="0" name=""/>
        <dsp:cNvSpPr/>
      </dsp:nvSpPr>
      <dsp:spPr>
        <a:xfrm rot="10800000">
          <a:off x="986568" y="39723"/>
          <a:ext cx="3165079" cy="680439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0055" tIns="60960" rIns="113792" bIns="60960" numCol="1" spcCol="1270" anchor="ctr" anchorCtr="0">
          <a:noAutofit/>
        </a:bodyPr>
        <a:lstStyle/>
        <a:p>
          <a:pPr marL="0" lvl="0" indent="0" algn="ctr" defTabSz="711200">
            <a:lnSpc>
              <a:spcPts val="1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i="0" kern="1200" dirty="0"/>
            <a:t>Orkun Toros</a:t>
          </a:r>
        </a:p>
        <a:p>
          <a:pPr marL="0" lvl="0" indent="0" algn="ctr" defTabSz="711200">
            <a:lnSpc>
              <a:spcPts val="1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 dirty="0"/>
            <a:t>AVP for Budget</a:t>
          </a:r>
        </a:p>
        <a:p>
          <a:pPr marL="0" lvl="0" indent="0" algn="ctr" defTabSz="711200">
            <a:lnSpc>
              <a:spcPts val="1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i="0" kern="1200" dirty="0"/>
            <a:t>Ext. 4735</a:t>
          </a:r>
          <a:endParaRPr lang="en-US" sz="1400" kern="1200" dirty="0"/>
        </a:p>
      </dsp:txBody>
      <dsp:txXfrm rot="10800000">
        <a:off x="1156678" y="39723"/>
        <a:ext cx="2994969" cy="680439"/>
      </dsp:txXfrm>
    </dsp:sp>
    <dsp:sp modelId="{0C2778DE-BA71-4D67-8691-19903F7DC55D}">
      <dsp:nvSpPr>
        <dsp:cNvPr id="0" name=""/>
        <dsp:cNvSpPr/>
      </dsp:nvSpPr>
      <dsp:spPr>
        <a:xfrm>
          <a:off x="607870" y="1244"/>
          <a:ext cx="757396" cy="757396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4E869DC-952D-4DE9-B5F9-A3DDCD813DA2}">
      <dsp:nvSpPr>
        <dsp:cNvPr id="0" name=""/>
        <dsp:cNvSpPr/>
      </dsp:nvSpPr>
      <dsp:spPr>
        <a:xfrm rot="10800000">
          <a:off x="994789" y="1016679"/>
          <a:ext cx="3165079" cy="680439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0055" tIns="60960" rIns="113792" bIns="60960" numCol="1" spcCol="1270" anchor="ctr" anchorCtr="0">
          <a:noAutofit/>
        </a:bodyPr>
        <a:lstStyle/>
        <a:p>
          <a:pPr marL="0" lvl="0" indent="0" algn="ctr" defTabSz="711200">
            <a:lnSpc>
              <a:spcPts val="1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i="0" kern="1200" dirty="0"/>
            <a:t>Eva Burnett</a:t>
          </a:r>
        </a:p>
        <a:p>
          <a:pPr marL="0" lvl="0" indent="0" algn="ctr" defTabSz="711200">
            <a:lnSpc>
              <a:spcPts val="1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 dirty="0"/>
            <a:t>Budget Director</a:t>
          </a:r>
        </a:p>
        <a:p>
          <a:pPr marL="0" lvl="0" indent="0" algn="ctr" defTabSz="711200">
            <a:lnSpc>
              <a:spcPts val="1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i="0" kern="1200" dirty="0"/>
            <a:t>Ext. 6387</a:t>
          </a:r>
        </a:p>
      </dsp:txBody>
      <dsp:txXfrm rot="10800000">
        <a:off x="1164899" y="1016679"/>
        <a:ext cx="2994969" cy="680439"/>
      </dsp:txXfrm>
    </dsp:sp>
    <dsp:sp modelId="{F3BA01D8-DC96-43B8-9F6C-B76C997F39FC}">
      <dsp:nvSpPr>
        <dsp:cNvPr id="0" name=""/>
        <dsp:cNvSpPr/>
      </dsp:nvSpPr>
      <dsp:spPr>
        <a:xfrm>
          <a:off x="568157" y="969630"/>
          <a:ext cx="790282" cy="790282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7000" b="-17000"/>
          </a:stretch>
        </a:blip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C4315F2-08D2-4343-85D5-3A360BED44EA}">
      <dsp:nvSpPr>
        <dsp:cNvPr id="0" name=""/>
        <dsp:cNvSpPr/>
      </dsp:nvSpPr>
      <dsp:spPr>
        <a:xfrm rot="10800000">
          <a:off x="1006639" y="2033777"/>
          <a:ext cx="3165079" cy="680439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0055" tIns="60960" rIns="113792" bIns="60960" numCol="1" spcCol="1270" anchor="ctr" anchorCtr="0">
          <a:noAutofit/>
        </a:bodyPr>
        <a:lstStyle/>
        <a:p>
          <a:pPr marL="0" lvl="0" indent="0" algn="ctr" defTabSz="711200">
            <a:lnSpc>
              <a:spcPts val="1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i="0" kern="1200" dirty="0"/>
            <a:t>Anita Zeiler</a:t>
          </a:r>
        </a:p>
        <a:p>
          <a:pPr marL="0" lvl="0" indent="0" algn="ctr" defTabSz="711200">
            <a:lnSpc>
              <a:spcPts val="1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 dirty="0"/>
            <a:t>Senior Financial Analyst</a:t>
          </a:r>
        </a:p>
        <a:p>
          <a:pPr marL="0" lvl="0" indent="0" algn="ctr" defTabSz="711200">
            <a:lnSpc>
              <a:spcPts val="1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i="0" kern="1200" dirty="0"/>
            <a:t>Ext. 4776</a:t>
          </a:r>
          <a:endParaRPr lang="en-US" sz="1400" kern="1200" dirty="0"/>
        </a:p>
      </dsp:txBody>
      <dsp:txXfrm rot="10800000">
        <a:off x="1176749" y="2033777"/>
        <a:ext cx="2994969" cy="680439"/>
      </dsp:txXfrm>
    </dsp:sp>
    <dsp:sp modelId="{E66FFBD5-7696-4CAE-BA5F-F4BE32C7495E}">
      <dsp:nvSpPr>
        <dsp:cNvPr id="0" name=""/>
        <dsp:cNvSpPr/>
      </dsp:nvSpPr>
      <dsp:spPr>
        <a:xfrm>
          <a:off x="587798" y="1955156"/>
          <a:ext cx="837681" cy="837681"/>
        </a:xfrm>
        <a:prstGeom prst="ellipse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1C1FAE-3252-4FC5-A4B6-FAA6659AE2A8}">
      <dsp:nvSpPr>
        <dsp:cNvPr id="0" name=""/>
        <dsp:cNvSpPr/>
      </dsp:nvSpPr>
      <dsp:spPr>
        <a:xfrm rot="10800000">
          <a:off x="1160454" y="30350"/>
          <a:ext cx="3814386" cy="738401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25615" tIns="60960" rIns="113792" bIns="60960" numCol="1" spcCol="1270" anchor="ctr" anchorCtr="0">
          <a:noAutofit/>
        </a:bodyPr>
        <a:lstStyle/>
        <a:p>
          <a:pPr marL="0" lvl="0" indent="0" algn="ctr" defTabSz="711200">
            <a:lnSpc>
              <a:spcPts val="1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i="0" kern="1200" dirty="0"/>
            <a:t>Amber Andrews</a:t>
          </a:r>
        </a:p>
        <a:p>
          <a:pPr marL="0" lvl="0" indent="0" algn="ctr" defTabSz="711200">
            <a:lnSpc>
              <a:spcPts val="1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 dirty="0"/>
            <a:t>Senior Financial Analyst</a:t>
          </a:r>
        </a:p>
        <a:p>
          <a:pPr marL="0" lvl="0" indent="0" algn="ctr" defTabSz="711200">
            <a:lnSpc>
              <a:spcPts val="1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i="0" kern="1200" dirty="0"/>
            <a:t>Ext. 4331</a:t>
          </a:r>
          <a:endParaRPr lang="en-US" sz="1100" kern="1200" dirty="0"/>
        </a:p>
      </dsp:txBody>
      <dsp:txXfrm rot="10800000">
        <a:off x="1345054" y="30350"/>
        <a:ext cx="3629786" cy="738401"/>
      </dsp:txXfrm>
    </dsp:sp>
    <dsp:sp modelId="{0C2778DE-BA71-4D67-8691-19903F7DC55D}">
      <dsp:nvSpPr>
        <dsp:cNvPr id="0" name=""/>
        <dsp:cNvSpPr/>
      </dsp:nvSpPr>
      <dsp:spPr>
        <a:xfrm>
          <a:off x="761078" y="175"/>
          <a:ext cx="798751" cy="798751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5E9EEB4-EF96-4EED-8EA6-655CB654D2A7}">
      <dsp:nvSpPr>
        <dsp:cNvPr id="0" name=""/>
        <dsp:cNvSpPr/>
      </dsp:nvSpPr>
      <dsp:spPr>
        <a:xfrm rot="10800000">
          <a:off x="1145367" y="1019345"/>
          <a:ext cx="3814386" cy="738401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25615" tIns="60960" rIns="113792" bIns="60960" numCol="1" spcCol="1270" anchor="ctr" anchorCtr="0">
          <a:noAutofit/>
        </a:bodyPr>
        <a:lstStyle/>
        <a:p>
          <a:pPr marL="0" lvl="0" indent="0" algn="ctr" defTabSz="711200">
            <a:lnSpc>
              <a:spcPts val="1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i="0" kern="1200" dirty="0"/>
            <a:t>Beckie Quach</a:t>
          </a:r>
        </a:p>
        <a:p>
          <a:pPr marL="0" lvl="0" indent="0" algn="ctr" defTabSz="711200">
            <a:lnSpc>
              <a:spcPts val="1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 dirty="0"/>
            <a:t>Budget Analyst II</a:t>
          </a:r>
        </a:p>
        <a:p>
          <a:pPr marL="0" lvl="0" indent="0" algn="ctr" defTabSz="711200">
            <a:lnSpc>
              <a:spcPts val="1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i="0" kern="1200" dirty="0"/>
            <a:t>Ext. 2664</a:t>
          </a:r>
          <a:endParaRPr lang="en-US" sz="1200" kern="1200" dirty="0"/>
        </a:p>
      </dsp:txBody>
      <dsp:txXfrm rot="10800000">
        <a:off x="1329967" y="1019345"/>
        <a:ext cx="3629786" cy="738401"/>
      </dsp:txXfrm>
    </dsp:sp>
    <dsp:sp modelId="{13E747A1-818D-4C2D-A016-2359F19E18EB}">
      <dsp:nvSpPr>
        <dsp:cNvPr id="0" name=""/>
        <dsp:cNvSpPr/>
      </dsp:nvSpPr>
      <dsp:spPr>
        <a:xfrm>
          <a:off x="776166" y="1019345"/>
          <a:ext cx="738401" cy="738401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4E869DC-952D-4DE9-B5F9-A3DDCD813DA2}">
      <dsp:nvSpPr>
        <dsp:cNvPr id="0" name=""/>
        <dsp:cNvSpPr/>
      </dsp:nvSpPr>
      <dsp:spPr>
        <a:xfrm rot="10800000">
          <a:off x="1164702" y="2016835"/>
          <a:ext cx="3814386" cy="738401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25615" tIns="60960" rIns="113792" bIns="60960" numCol="1" spcCol="1270" anchor="ctr" anchorCtr="0">
          <a:noAutofit/>
        </a:bodyPr>
        <a:lstStyle/>
        <a:p>
          <a:pPr marL="0" lvl="0" indent="0" algn="ctr" defTabSz="711200">
            <a:lnSpc>
              <a:spcPts val="1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i="0" kern="1200" dirty="0"/>
            <a:t>Raphael Chellan</a:t>
          </a:r>
        </a:p>
        <a:p>
          <a:pPr marL="0" lvl="0" indent="0" algn="ctr" defTabSz="711200">
            <a:lnSpc>
              <a:spcPts val="1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 dirty="0"/>
            <a:t>Budget Analyst II</a:t>
          </a:r>
        </a:p>
        <a:p>
          <a:pPr marL="0" lvl="0" indent="0" algn="ctr" defTabSz="711200">
            <a:lnSpc>
              <a:spcPts val="1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i="0" kern="1200" dirty="0"/>
            <a:t>Ext . 4810</a:t>
          </a:r>
          <a:endParaRPr lang="en-US" sz="1400" kern="1200" dirty="0"/>
        </a:p>
      </dsp:txBody>
      <dsp:txXfrm rot="10800000">
        <a:off x="1349302" y="2016835"/>
        <a:ext cx="3629786" cy="738401"/>
      </dsp:txXfrm>
    </dsp:sp>
    <dsp:sp modelId="{F3BA01D8-DC96-43B8-9F6C-B76C997F39FC}">
      <dsp:nvSpPr>
        <dsp:cNvPr id="0" name=""/>
        <dsp:cNvSpPr/>
      </dsp:nvSpPr>
      <dsp:spPr>
        <a:xfrm>
          <a:off x="764414" y="1978341"/>
          <a:ext cx="815741" cy="815741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0" r="-20000"/>
          </a:stretch>
        </a:blip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9FA94C0-85C1-44CA-8D41-EA7216B36D50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C446712-56FE-4A67-BB71-4180E2822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4401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22CCB16-E5FB-413F-8925-96623B4DFEF0}" type="datetimeFigureOut">
              <a:rPr lang="en-US" smtClean="0"/>
              <a:t>3/31/2021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D1C25AC-9108-43F7-BE82-46AD093CED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25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C25AC-9108-43F7-BE82-46AD093CEDF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043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0B2ABD-05FC-48B1-A433-AA30B8BCCEE3}" type="datetime1">
              <a:rPr lang="en-US" smtClean="0"/>
              <a:t>3/31/2021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Budget &amp; Financial Planning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EC0B-F99C-4932-BD73-30B3009BE4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714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2FB138-651A-43E0-9E2F-E3740A805C09}" type="datetime1">
              <a:rPr lang="en-US" smtClean="0"/>
              <a:t>3/31/2021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Budget &amp; Financial Planning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EC0B-F99C-4932-BD73-30B3009BE4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616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D7AD87-3E02-4102-B264-F430A76C9991}" type="datetime1">
              <a:rPr lang="en-US" smtClean="0"/>
              <a:t>3/31/2021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Budget &amp; Financial Planning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EC0B-F99C-4932-BD73-30B3009BE4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07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8C0DE1-E863-462A-941A-830DDF327A8B}" type="datetime1">
              <a:rPr lang="en-US" smtClean="0"/>
              <a:t>3/31/2021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Budget &amp; Financial Planning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EC0B-F99C-4932-BD73-30B3009BE4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389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C0F037-1B3D-48BE-A2D4-E3504F209542}" type="datetime1">
              <a:rPr lang="en-US" smtClean="0"/>
              <a:t>3/31/2021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Budget &amp; Financial Planning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EC0B-F99C-4932-BD73-30B3009BE4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115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DC647E-6F11-41EE-A1B9-0C6E99AAF52D}" type="datetime1">
              <a:rPr lang="en-US" smtClean="0"/>
              <a:t>3/31/2021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Budget &amp; Financial Planning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EC0B-F99C-4932-BD73-30B3009BE4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653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C8BB8E-61BA-4A5D-913C-C72E8FBE9484}" type="datetime1">
              <a:rPr lang="en-US" smtClean="0"/>
              <a:t>3/31/2021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Budget &amp; Financial Planning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EC0B-F99C-4932-BD73-30B3009BE4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310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830AB9-4BF0-4CF8-8FE9-0F22002EB1FF}" type="datetime1">
              <a:rPr lang="en-US" smtClean="0"/>
              <a:t>3/31/2021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Budget &amp; Financial Planning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EC0B-F99C-4932-BD73-30B3009BE4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197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116A3F-CDBF-4213-9D66-834387B15D13}" type="datetime1">
              <a:rPr lang="en-US" smtClean="0"/>
              <a:t>3/31/2021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Budget &amp; Financial Planning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EC0B-F99C-4932-BD73-30B3009BE4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200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E79F8B-AFDC-48C5-B92F-C36C3277B6C7}" type="datetime1">
              <a:rPr lang="en-US" smtClean="0"/>
              <a:t>3/31/2021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Budget &amp; Financial Planning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EC0B-F99C-4932-BD73-30B3009BE4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740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399C6-B3CD-4060-9837-B0F219E62720}" type="datetime1">
              <a:rPr lang="en-US" smtClean="0"/>
              <a:t>3/31/2021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Budget &amp; Financial Planning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EC0B-F99C-4932-BD73-30B3009BE4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280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microsoft.com/office/2007/relationships/hdphoto" Target="../media/hdphoto2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/>
          </p:cNvPicPr>
          <p:nvPr userDrawn="1"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aturation sat="200000"/>
                    </a14:imgEffect>
                    <a14:imgEffect>
                      <a14:brightnessContrast brigh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" y="6214300"/>
            <a:ext cx="12192000" cy="649224"/>
          </a:xfrm>
          <a:prstGeom prst="rect">
            <a:avLst/>
          </a:prstGeom>
        </p:spPr>
      </p:pic>
      <p:pic>
        <p:nvPicPr>
          <p:cNvPr id="11" name="Picture 10"/>
          <p:cNvPicPr>
            <a:picLocks/>
          </p:cNvPicPr>
          <p:nvPr userDrawn="1"/>
        </p:nvPicPr>
        <p:blipFill>
          <a:blip r:embed="rId15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rightnessContrast bright="1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-10159"/>
            <a:ext cx="12192000" cy="35661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Segoe UI Semibold" panose="020B0702040204020203" pitchFamily="34" charset="0"/>
              </a:defRPr>
            </a:lvl1pPr>
          </a:lstStyle>
          <a:p>
            <a:fld id="{119C1944-5F2C-4F73-86BC-50F675A136F9}" type="datetime1">
              <a:rPr lang="en-US" smtClean="0"/>
              <a:t>3/31/2021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43575" y="-28828"/>
            <a:ext cx="5610225" cy="3566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2"/>
                </a:solidFill>
                <a:latin typeface="Segoe UI Semibold" panose="020B0702040204020203" pitchFamily="34" charset="0"/>
              </a:defRPr>
            </a:lvl1pPr>
          </a:lstStyle>
          <a:p>
            <a:r>
              <a:rPr lang="en-US"/>
              <a:t>Budget &amp; Financial Planning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Segoe UI Semibold" panose="020B0702040204020203" pitchFamily="34" charset="0"/>
              </a:defRPr>
            </a:lvl1pPr>
          </a:lstStyle>
          <a:p>
            <a:fld id="{DCA8EC0B-F99C-4932-BD73-30B3009BE49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6673" y="6301901"/>
            <a:ext cx="3558654" cy="474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841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 Semibold" panose="020B07020402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budget@utdallas.edu" TargetMode="External"/><Relationship Id="rId2" Type="http://schemas.openxmlformats.org/officeDocument/2006/relationships/hyperlink" Target="https://finance.utdallas.edu/managing-departmental-finances/budget-development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hyperlink" Target="mailto:budget@utdallas.edu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finance.utdallas.edu/managing-departmental-finances/budget-development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FY22 BUDGET DEVELOPMENT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April 5, 2021</a:t>
            </a:r>
          </a:p>
        </p:txBody>
      </p:sp>
    </p:spTree>
    <p:extLst>
      <p:ext uri="{BB962C8B-B14F-4D97-AF65-F5344CB8AC3E}">
        <p14:creationId xmlns:p14="http://schemas.microsoft.com/office/powerpoint/2010/main" val="889698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BPM Process: Phase I – Budget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32497"/>
            <a:ext cx="10515600" cy="4351338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endParaRPr lang="en-US" sz="800" b="1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400" b="1" dirty="0">
                <a:sym typeface="Wingdings" panose="05000000000000000000" pitchFamily="2" charset="2"/>
              </a:rPr>
              <a:t>When to use the Salary Adjustments column?</a:t>
            </a:r>
            <a:endParaRPr lang="en-US" b="1" dirty="0">
              <a:sym typeface="Wingdings" panose="05000000000000000000" pitchFamily="2" charset="2"/>
            </a:endParaRPr>
          </a:p>
          <a:p>
            <a:r>
              <a:rPr lang="en-US" sz="2400" dirty="0">
                <a:sym typeface="Wingdings" panose="05000000000000000000" pitchFamily="2" charset="2"/>
              </a:rPr>
              <a:t>BPM Payroll tab  Merit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Only to adjust a new employee or vacant position salary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Increasing a position’s salary to meet the minimum range  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Or any approved 9/1 changes</a:t>
            </a:r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EC0B-F99C-4932-BD73-30B3009BE496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918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BPM Process: Phase I – Budget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32497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/>
              <a:t>Preparing for Merit Process</a:t>
            </a:r>
          </a:p>
          <a:p>
            <a:r>
              <a:rPr lang="en-US" sz="2400" dirty="0"/>
              <a:t>Non-core cost centers</a:t>
            </a:r>
          </a:p>
          <a:p>
            <a:pPr lvl="1"/>
            <a:r>
              <a:rPr lang="en-US" sz="2000" dirty="0"/>
              <a:t>Reserve (merit pool %) of salaries in BPM reserves (lump sums)</a:t>
            </a:r>
          </a:p>
          <a:p>
            <a:pPr lvl="1"/>
            <a:r>
              <a:rPr lang="en-US" sz="2000" dirty="0"/>
              <a:t>If BPM Phase II opens, reduce reserves to offset merit awards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EC0B-F99C-4932-BD73-30B3009BE496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7384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BPM Process: Phase II – Merit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TBD:  </a:t>
            </a:r>
          </a:p>
          <a:p>
            <a:r>
              <a:rPr lang="en-US" sz="2400" dirty="0"/>
              <a:t>Merit guidelines and instructions expected to be distributed when communication received from President.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EC0B-F99C-4932-BD73-30B3009BE496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8811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Budget Calendar (Tentative)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26638B15-DB46-44BC-BDAB-ECEC56154C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0067731"/>
              </p:ext>
            </p:extLst>
          </p:nvPr>
        </p:nvGraphicFramePr>
        <p:xfrm>
          <a:off x="2666083" y="1378041"/>
          <a:ext cx="7042826" cy="4159635"/>
        </p:xfrm>
        <a:graphic>
          <a:graphicData uri="http://schemas.openxmlformats.org/drawingml/2006/table">
            <a:tbl>
              <a:tblPr/>
              <a:tblGrid>
                <a:gridCol w="1590929">
                  <a:extLst>
                    <a:ext uri="{9D8B030D-6E8A-4147-A177-3AD203B41FA5}">
                      <a16:colId xmlns:a16="http://schemas.microsoft.com/office/drawing/2014/main" val="1168561017"/>
                    </a:ext>
                  </a:extLst>
                </a:gridCol>
                <a:gridCol w="4255326">
                  <a:extLst>
                    <a:ext uri="{9D8B030D-6E8A-4147-A177-3AD203B41FA5}">
                      <a16:colId xmlns:a16="http://schemas.microsoft.com/office/drawing/2014/main" val="716213849"/>
                    </a:ext>
                  </a:extLst>
                </a:gridCol>
                <a:gridCol w="1196571">
                  <a:extLst>
                    <a:ext uri="{9D8B030D-6E8A-4147-A177-3AD203B41FA5}">
                      <a16:colId xmlns:a16="http://schemas.microsoft.com/office/drawing/2014/main" val="1968358243"/>
                    </a:ext>
                  </a:extLst>
                </a:gridCol>
              </a:tblGrid>
              <a:tr h="3017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7790592"/>
                  </a:ext>
                </a:extLst>
              </a:tr>
              <a:tr h="25719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</a:t>
                      </a:r>
                    </a:p>
                  </a:txBody>
                  <a:tcPr marL="3810" marR="3810" marT="3810" marB="0" anchor="b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Action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Unit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829193"/>
                  </a:ext>
                </a:extLst>
              </a:tr>
              <a:tr h="257195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02/08/2021</a:t>
                      </a:r>
                    </a:p>
                  </a:txBody>
                  <a:tcPr marL="3810" marR="3810" marT="3810" marB="0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User access and campus group forms email sent</a:t>
                      </a:r>
                    </a:p>
                  </a:txBody>
                  <a:tcPr marL="3810" marR="3810" marT="381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Budget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8657300"/>
                  </a:ext>
                </a:extLst>
              </a:tr>
              <a:tr h="257195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02/19/2021</a:t>
                      </a:r>
                    </a:p>
                  </a:txBody>
                  <a:tcPr marL="3810" marR="3810" marT="3810" marB="0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User access and campus group forms due to Budget Office</a:t>
                      </a:r>
                    </a:p>
                  </a:txBody>
                  <a:tcPr marL="3810" marR="3810" marT="381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Campus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2157199"/>
                  </a:ext>
                </a:extLst>
              </a:tr>
              <a:tr h="257195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03/01/2021</a:t>
                      </a:r>
                    </a:p>
                  </a:txBody>
                  <a:tcPr marL="3810" marR="3810" marT="3810" marB="0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BPM loaded with FY21 data</a:t>
                      </a:r>
                    </a:p>
                  </a:txBody>
                  <a:tcPr marL="3810" marR="3810" marT="381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Budget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3404979"/>
                  </a:ext>
                </a:extLst>
              </a:tr>
              <a:tr h="257195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03/15/2021-03/21/2021</a:t>
                      </a:r>
                    </a:p>
                  </a:txBody>
                  <a:tcPr marL="3810" marR="3810" marT="3810" marB="0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Spring Break</a:t>
                      </a:r>
                    </a:p>
                  </a:txBody>
                  <a:tcPr marL="3810" marR="3810" marT="381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>
                      <a:noFill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8016883"/>
                  </a:ext>
                </a:extLst>
              </a:tr>
              <a:tr h="257195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04/05/2021</a:t>
                      </a:r>
                    </a:p>
                  </a:txBody>
                  <a:tcPr marL="3810" marR="3810" marT="3810" marB="0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Kickoff Meeting</a:t>
                      </a:r>
                    </a:p>
                  </a:txBody>
                  <a:tcPr marL="3810" marR="3810" marT="381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Budget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9884715"/>
                  </a:ext>
                </a:extLst>
              </a:tr>
              <a:tr h="257195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04/06/2021</a:t>
                      </a:r>
                    </a:p>
                  </a:txBody>
                  <a:tcPr marL="3810" marR="3810" marT="3810" marB="0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Phase I - Budget Development Begins (BPM opens)</a:t>
                      </a:r>
                    </a:p>
                  </a:txBody>
                  <a:tcPr marL="3810" marR="3810" marT="381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Campus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3279110"/>
                  </a:ext>
                </a:extLst>
              </a:tr>
              <a:tr h="257195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04/06/2021-04/16/2021</a:t>
                      </a:r>
                    </a:p>
                  </a:txBody>
                  <a:tcPr marL="3810" marR="3810" marT="3810" marB="0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Spring Operating Discussions (Budget Hearings)</a:t>
                      </a:r>
                    </a:p>
                  </a:txBody>
                  <a:tcPr marL="3810" marR="3810" marT="381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Leadership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1735695"/>
                  </a:ext>
                </a:extLst>
              </a:tr>
              <a:tr h="257195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04/07/2021</a:t>
                      </a:r>
                    </a:p>
                  </a:txBody>
                  <a:tcPr marL="3810" marR="3810" marT="3810" marB="0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BPM Training sessions</a:t>
                      </a:r>
                    </a:p>
                  </a:txBody>
                  <a:tcPr marL="3810" marR="3810" marT="381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Budget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1740245"/>
                  </a:ext>
                </a:extLst>
              </a:tr>
              <a:tr h="257195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04/21/2021</a:t>
                      </a:r>
                    </a:p>
                  </a:txBody>
                  <a:tcPr marL="3810" marR="3810" marT="3810" marB="0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Phase I - Last day to submit to Provost Office (Academic Units)</a:t>
                      </a:r>
                    </a:p>
                  </a:txBody>
                  <a:tcPr marL="3810" marR="3810" marT="381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Campus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750350"/>
                  </a:ext>
                </a:extLst>
              </a:tr>
              <a:tr h="257195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04/21/2021</a:t>
                      </a:r>
                    </a:p>
                  </a:txBody>
                  <a:tcPr marL="3810" marR="3810" marT="3810" marB="0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Phase I - Last day to submit to Budget Office (Administrative Units)</a:t>
                      </a:r>
                    </a:p>
                  </a:txBody>
                  <a:tcPr marL="3810" marR="3810" marT="381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Campus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7973213"/>
                  </a:ext>
                </a:extLst>
              </a:tr>
              <a:tr h="257195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04/30/2021</a:t>
                      </a:r>
                    </a:p>
                  </a:txBody>
                  <a:tcPr marL="3810" marR="3810" marT="3810" marB="0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Phase I - Completed</a:t>
                      </a:r>
                    </a:p>
                  </a:txBody>
                  <a:tcPr marL="3810" marR="3810" marT="381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Campus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2473786"/>
                  </a:ext>
                </a:extLst>
              </a:tr>
              <a:tr h="257195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05/07/2021</a:t>
                      </a:r>
                    </a:p>
                  </a:txBody>
                  <a:tcPr marL="3810" marR="3810" marT="3810" marB="0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Phase I - Reviews and Adjustments for University Completed</a:t>
                      </a:r>
                    </a:p>
                  </a:txBody>
                  <a:tcPr marL="3810" marR="3810" marT="381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Budget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8920581"/>
                  </a:ext>
                </a:extLst>
              </a:tr>
              <a:tr h="257195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Summer/Fall 2021 (TBD)</a:t>
                      </a:r>
                    </a:p>
                  </a:txBody>
                  <a:tcPr marL="3810" marR="3810" marT="3810" marB="0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Phase II - Merit Process - Pending approval</a:t>
                      </a:r>
                    </a:p>
                  </a:txBody>
                  <a:tcPr marL="3810" marR="3810" marT="381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Campus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5934550"/>
                  </a:ext>
                </a:extLst>
              </a:tr>
              <a:tr h="257195">
                <a:tc>
                  <a:txBody>
                    <a:bodyPr/>
                    <a:lstStyle/>
                    <a:p>
                      <a:pPr algn="ctr" fontAlgn="t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6029247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EC0B-F99C-4932-BD73-30B3009BE496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1566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Budget Calendar (Tentative) -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Phase I – Budget Development (4/6-4/21)</a:t>
            </a:r>
          </a:p>
          <a:p>
            <a:pPr lvl="1"/>
            <a:r>
              <a:rPr lang="en-US" dirty="0"/>
              <a:t>Academic: 2 weeks to submit to Provost Office</a:t>
            </a:r>
          </a:p>
          <a:p>
            <a:pPr lvl="1"/>
            <a:r>
              <a:rPr lang="en-US" dirty="0"/>
              <a:t>Administrative: 2 weeks to submit to Budget Office </a:t>
            </a:r>
          </a:p>
          <a:p>
            <a:r>
              <a:rPr lang="en-US" b="1" dirty="0"/>
              <a:t>Phase II – Merit</a:t>
            </a:r>
          </a:p>
          <a:p>
            <a:pPr lvl="1"/>
            <a:r>
              <a:rPr lang="en-US" dirty="0"/>
              <a:t>TBD – pending communicated from the President</a:t>
            </a:r>
            <a:endParaRPr lang="en-US" b="1" dirty="0">
              <a:solidFill>
                <a:srgbClr val="FF0000"/>
              </a:solidFill>
            </a:endParaRP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EC0B-F99C-4932-BD73-30B3009BE496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841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BPM – What is New?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9622"/>
            <a:ext cx="10899371" cy="4351338"/>
          </a:xfrm>
        </p:spPr>
        <p:txBody>
          <a:bodyPr>
            <a:noAutofit/>
          </a:bodyPr>
          <a:lstStyle/>
          <a:p>
            <a:r>
              <a:rPr lang="en-US" sz="2000" b="1" dirty="0"/>
              <a:t>7% overhead charge on external unrestricted revenue</a:t>
            </a:r>
          </a:p>
          <a:p>
            <a:pPr lvl="1"/>
            <a:r>
              <a:rPr lang="en-US" sz="1800" dirty="0"/>
              <a:t>Effective 9/1/21 (FY22)</a:t>
            </a:r>
          </a:p>
          <a:p>
            <a:pPr lvl="1"/>
            <a:r>
              <a:rPr lang="en-US" sz="1800" dirty="0"/>
              <a:t>Executive Education program excluded</a:t>
            </a:r>
          </a:p>
          <a:p>
            <a:pPr lvl="1"/>
            <a:r>
              <a:rPr lang="en-US" sz="1800" dirty="0"/>
              <a:t>Instructions forthcoming</a:t>
            </a:r>
          </a:p>
          <a:p>
            <a:pPr lvl="1"/>
            <a:endParaRPr lang="en-US" sz="900" dirty="0"/>
          </a:p>
          <a:p>
            <a:r>
              <a:rPr lang="en-US" sz="2000" b="1" dirty="0"/>
              <a:t>Staff FTE Cap</a:t>
            </a:r>
          </a:p>
          <a:p>
            <a:pPr lvl="1"/>
            <a:r>
              <a:rPr lang="en-US" sz="1800" dirty="0"/>
              <a:t>Effective in FY21 and will continue to FY22</a:t>
            </a:r>
          </a:p>
          <a:p>
            <a:pPr lvl="1"/>
            <a:r>
              <a:rPr lang="en-US" sz="1800" dirty="0"/>
              <a:t>Reporting Console report in final stage</a:t>
            </a:r>
          </a:p>
          <a:p>
            <a:pPr lvl="1"/>
            <a:r>
              <a:rPr lang="en-US" sz="1800" dirty="0"/>
              <a:t>Staff FTE caps and instructions for FY21 will be sent out soon</a:t>
            </a:r>
          </a:p>
          <a:p>
            <a:pPr lvl="2"/>
            <a:r>
              <a:rPr lang="en-US" sz="1400" dirty="0"/>
              <a:t>FTE cap calculation based on final FY21 BPM FTEs</a:t>
            </a:r>
          </a:p>
          <a:p>
            <a:pPr lvl="2"/>
            <a:r>
              <a:rPr lang="en-US" sz="1400" dirty="0"/>
              <a:t>Plus/minus Academic area budget reductions processed after BPM closed</a:t>
            </a:r>
          </a:p>
          <a:p>
            <a:pPr lvl="2"/>
            <a:r>
              <a:rPr lang="en-US" sz="1400" dirty="0"/>
              <a:t>Minus initial round of inactivating positions vacant over 18 months</a:t>
            </a:r>
          </a:p>
          <a:p>
            <a:pPr lvl="1"/>
            <a:r>
              <a:rPr lang="en-US" sz="1800" dirty="0"/>
              <a:t>Same FTE caps will apply to FY22</a:t>
            </a:r>
          </a:p>
          <a:p>
            <a:pPr lvl="1"/>
            <a:r>
              <a:rPr lang="en-US" sz="1800" dirty="0"/>
              <a:t>Increases to the FTE cap must be approved by the Leadership Committee</a:t>
            </a:r>
          </a:p>
          <a:p>
            <a:pPr lvl="1"/>
            <a:endParaRPr lang="en-US" sz="900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EC0B-F99C-4932-BD73-30B3009BE496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0619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BPM – What is New?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6275" y="1760112"/>
            <a:ext cx="7499797" cy="4281913"/>
          </a:xfrm>
        </p:spPr>
        <p:txBody>
          <a:bodyPr>
            <a:noAutofit/>
          </a:bodyPr>
          <a:lstStyle/>
          <a:p>
            <a:pPr lvl="1"/>
            <a:r>
              <a:rPr lang="en-US" sz="1200" dirty="0"/>
              <a:t>On Merit tab, when check/unchecking box "exclude from merit", all rows for employee will come up</a:t>
            </a:r>
          </a:p>
          <a:p>
            <a:pPr lvl="1"/>
            <a:r>
              <a:rPr lang="en-US" sz="1200" dirty="0"/>
              <a:t>Adding a new position will populate comp frequency and pay-group automatically from job code </a:t>
            </a:r>
          </a:p>
          <a:p>
            <a:pPr lvl="1"/>
            <a:r>
              <a:rPr lang="en-US" sz="1200" b="1" u="sng" dirty="0"/>
              <a:t>Payroll tab only</a:t>
            </a:r>
            <a:r>
              <a:rPr lang="en-US" sz="1200" dirty="0"/>
              <a:t>: View more than 200 rows. </a:t>
            </a:r>
          </a:p>
          <a:p>
            <a:pPr lvl="1"/>
            <a:r>
              <a:rPr lang="en-US" sz="1200" dirty="0">
                <a:solidFill>
                  <a:srgbClr val="201F1E"/>
                </a:solidFill>
                <a:latin typeface="Calibri" panose="020F0502020204030204" pitchFamily="34" charset="0"/>
              </a:rPr>
              <a:t>I</a:t>
            </a:r>
            <a:r>
              <a:rPr lang="en-US" sz="1200" b="0" i="0" dirty="0">
                <a:solidFill>
                  <a:srgbClr val="201F1E"/>
                </a:solidFill>
                <a:effectLst/>
                <a:latin typeface="Calibri" panose="020F0502020204030204" pitchFamily="34" charset="0"/>
              </a:rPr>
              <a:t>f a campus group has an employee with multiple position numbers, you will be able to see their funding and salary from each campus group.</a:t>
            </a:r>
          </a:p>
          <a:p>
            <a:pPr lvl="1"/>
            <a:r>
              <a:rPr lang="en-US" sz="1200" dirty="0">
                <a:solidFill>
                  <a:srgbClr val="201F1E"/>
                </a:solidFill>
                <a:latin typeface="Calibri" panose="020F0502020204030204" pitchFamily="34" charset="0"/>
              </a:rPr>
              <a:t>A</a:t>
            </a:r>
            <a:r>
              <a:rPr lang="en-US" sz="1200" b="0" i="0" dirty="0">
                <a:solidFill>
                  <a:srgbClr val="201F1E"/>
                </a:solidFill>
                <a:effectLst/>
                <a:latin typeface="Calibri" panose="020F0502020204030204" pitchFamily="34" charset="0"/>
              </a:rPr>
              <a:t>fter the Admin submits the workbook, the Executive reviewer should get an email letting them know BPM is ready for their approval.</a:t>
            </a:r>
          </a:p>
          <a:p>
            <a:pPr lvl="1"/>
            <a:r>
              <a:rPr lang="en-US" sz="1200" dirty="0"/>
              <a:t>Will not allow status of vacant to show up if an employee id is added to the position (automatically changes to blank when an employee id is entered) </a:t>
            </a:r>
          </a:p>
          <a:p>
            <a:pPr lvl="1"/>
            <a:r>
              <a:rPr lang="en-US" sz="1200" dirty="0"/>
              <a:t>Hazardous Pay and Longevity are greyed out and cannot update (pulls from HCM data)</a:t>
            </a:r>
          </a:p>
          <a:p>
            <a:pPr lvl="1"/>
            <a:r>
              <a:rPr lang="en-US" sz="1200" dirty="0"/>
              <a:t>Cost Share Fund Codes have been greyed out on Beginning Balance tab</a:t>
            </a:r>
          </a:p>
          <a:p>
            <a:pPr lvl="1"/>
            <a:r>
              <a:rPr lang="en-US" sz="1200" dirty="0"/>
              <a:t>Cell phone column </a:t>
            </a:r>
          </a:p>
          <a:p>
            <a:pPr lvl="1"/>
            <a:r>
              <a:rPr lang="en-US" sz="1200" b="1" u="sng" dirty="0"/>
              <a:t>Payroll &gt;Budget Data tab</a:t>
            </a:r>
            <a:r>
              <a:rPr lang="en-US" sz="1200" dirty="0"/>
              <a:t> - Percent of year funding sources removed </a:t>
            </a:r>
          </a:p>
          <a:p>
            <a:pPr lvl="1"/>
            <a:r>
              <a:rPr lang="en-US" sz="1200" b="1" u="sng" dirty="0"/>
              <a:t>Payroll &gt;Job Data tab</a:t>
            </a:r>
            <a:r>
              <a:rPr lang="en-US" sz="1200" dirty="0"/>
              <a:t> - Total Annualized FTE removed</a:t>
            </a:r>
          </a:p>
          <a:p>
            <a:pPr lvl="1"/>
            <a:r>
              <a:rPr lang="en-US" sz="1200" b="1" u="sng" dirty="0"/>
              <a:t>Payroll &gt;Benefits tab</a:t>
            </a:r>
            <a:r>
              <a:rPr lang="en-US" sz="1200" dirty="0"/>
              <a:t> - Benefit Program, Medical Election, Retirement Rate, Employer Tax Rate, Benefits Charged to this Cost Center, Long/Haz Charged to CC removed </a:t>
            </a:r>
          </a:p>
          <a:p>
            <a:pPr lvl="1"/>
            <a:r>
              <a:rPr lang="en-US" sz="1200" b="1" u="sng" dirty="0"/>
              <a:t>Payroll &gt;Details tab</a:t>
            </a:r>
            <a:r>
              <a:rPr lang="en-US" sz="1200" dirty="0"/>
              <a:t> - FY Distribution %, primary job, pay group, comp </a:t>
            </a:r>
            <a:r>
              <a:rPr lang="en-US" sz="1200" dirty="0" err="1"/>
              <a:t>freq</a:t>
            </a:r>
            <a:r>
              <a:rPr lang="en-US" sz="1200" dirty="0"/>
              <a:t>, current FY Cost Center Removed</a:t>
            </a:r>
          </a:p>
          <a:p>
            <a:pPr lvl="1"/>
            <a:endParaRPr lang="en-US" sz="1200" b="0" i="0" dirty="0">
              <a:solidFill>
                <a:srgbClr val="201F1E"/>
              </a:solidFill>
              <a:effectLst/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EC0B-F99C-4932-BD73-30B3009BE496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3496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BPM Training Session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Location: via TEAMS</a:t>
            </a:r>
          </a:p>
          <a:p>
            <a:r>
              <a:rPr lang="en-US" dirty="0"/>
              <a:t>Date: Wednesday, April 7</a:t>
            </a:r>
            <a:r>
              <a:rPr lang="en-US" baseline="30000" dirty="0"/>
              <a:t>th</a:t>
            </a:r>
            <a:r>
              <a:rPr lang="en-US" dirty="0"/>
              <a:t> at 2 pm</a:t>
            </a:r>
          </a:p>
          <a:p>
            <a:r>
              <a:rPr lang="en-US" dirty="0"/>
              <a:t>Survey to be sent out</a:t>
            </a:r>
          </a:p>
          <a:p>
            <a:r>
              <a:rPr lang="en-US" dirty="0"/>
              <a:t>Additional training session available upon request</a:t>
            </a:r>
          </a:p>
          <a:p>
            <a:endParaRPr lang="en-US" sz="2400" baseline="30000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b="1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EC0B-F99C-4932-BD73-30B3009BE496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5804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Projects in Progress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Automation of PRR form to </a:t>
            </a:r>
            <a:r>
              <a:rPr lang="en-US" sz="2400" b="1" dirty="0" err="1"/>
              <a:t>ePUR</a:t>
            </a:r>
            <a:r>
              <a:rPr lang="en-US" sz="2400" b="1" dirty="0"/>
              <a:t> </a:t>
            </a:r>
            <a:r>
              <a:rPr lang="en-US" sz="2400" dirty="0"/>
              <a:t>(Position Update/Request form)</a:t>
            </a:r>
          </a:p>
          <a:p>
            <a:pPr lvl="1"/>
            <a:r>
              <a:rPr lang="en-US" sz="2000" dirty="0"/>
              <a:t>Administrative areas went live July and September 2019</a:t>
            </a:r>
          </a:p>
          <a:p>
            <a:pPr lvl="1"/>
            <a:r>
              <a:rPr lang="en-US" sz="2000" dirty="0"/>
              <a:t>Schools went live this year on April 1</a:t>
            </a:r>
            <a:r>
              <a:rPr lang="en-US" sz="2000" baseline="30000" dirty="0"/>
              <a:t>st</a:t>
            </a:r>
            <a:r>
              <a:rPr lang="en-US" sz="2000" dirty="0"/>
              <a:t> for A&amp;P and Classified positions only</a:t>
            </a:r>
          </a:p>
          <a:p>
            <a:pPr lvl="1"/>
            <a:r>
              <a:rPr lang="en-US" sz="2000" dirty="0"/>
              <a:t>Faculty will be last group to go live with </a:t>
            </a:r>
            <a:r>
              <a:rPr lang="en-US" sz="2000" dirty="0" err="1"/>
              <a:t>ePUR</a:t>
            </a:r>
            <a:r>
              <a:rPr lang="en-US" sz="2000" dirty="0"/>
              <a:t>.  Go live date pending.</a:t>
            </a:r>
          </a:p>
          <a:p>
            <a:pPr lvl="1"/>
            <a:endParaRPr lang="en-US" sz="2000" dirty="0"/>
          </a:p>
          <a:p>
            <a:pPr>
              <a:spcBef>
                <a:spcPts val="1800"/>
              </a:spcBef>
            </a:pPr>
            <a:r>
              <a:rPr lang="en-US" sz="2400" b="1" dirty="0"/>
              <a:t>New Reporting Console Reports</a:t>
            </a:r>
          </a:p>
          <a:p>
            <a:pPr lvl="1"/>
            <a:r>
              <a:rPr lang="en-US" dirty="0"/>
              <a:t>Budget to Actuals</a:t>
            </a:r>
          </a:p>
          <a:p>
            <a:pPr lvl="1"/>
            <a:r>
              <a:rPr lang="en-US" dirty="0"/>
              <a:t>Overdraft Report</a:t>
            </a:r>
          </a:p>
          <a:p>
            <a:pPr lvl="1"/>
            <a:endParaRPr lang="en-US" dirty="0"/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EC0B-F99C-4932-BD73-30B3009BE496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7752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b="1" dirty="0"/>
          </a:p>
          <a:p>
            <a:pPr marL="0" indent="0" algn="ctr">
              <a:buNone/>
            </a:pPr>
            <a:r>
              <a:rPr lang="en-US" sz="3200" b="1" dirty="0"/>
              <a:t>FY22 Budget Guidelines</a:t>
            </a:r>
          </a:p>
          <a:p>
            <a:pPr marL="0" indent="0" algn="ctr">
              <a:buNone/>
            </a:pPr>
            <a:r>
              <a:rPr lang="en-US" sz="3200" b="1" dirty="0">
                <a:solidFill>
                  <a:srgbClr val="FF0000"/>
                </a:solidFill>
                <a:hlinkClick r:id="rId2"/>
              </a:rPr>
              <a:t>https://finance.utdallas.edu/managing-departmental-finances/budget-development/</a:t>
            </a:r>
            <a:endParaRPr lang="en-US" sz="32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32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3200" b="1" dirty="0">
                <a:hlinkClick r:id="rId3"/>
              </a:rPr>
              <a:t>budget@utdallas.edu</a:t>
            </a:r>
            <a:endParaRPr lang="en-US" sz="3200" b="1" dirty="0"/>
          </a:p>
          <a:p>
            <a:pPr marL="0" indent="0" algn="ctr">
              <a:buNone/>
            </a:pPr>
            <a:endParaRPr lang="en-US" sz="3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EC0B-F99C-4932-BD73-30B3009BE496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874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Introduction</a:t>
            </a:r>
          </a:p>
          <a:p>
            <a:r>
              <a:rPr lang="en-US" dirty="0"/>
              <a:t>FY22 Budget Overview</a:t>
            </a:r>
          </a:p>
          <a:p>
            <a:r>
              <a:rPr lang="en-US" dirty="0"/>
              <a:t>Budget Process</a:t>
            </a:r>
          </a:p>
          <a:p>
            <a:r>
              <a:rPr lang="en-US" dirty="0"/>
              <a:t>Projects in Progress</a:t>
            </a:r>
          </a:p>
          <a:p>
            <a:r>
              <a:rPr lang="en-US" dirty="0"/>
              <a:t>Questions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EC0B-F99C-4932-BD73-30B3009BE49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063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Budget and Resource Planning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2713454"/>
              </p:ext>
            </p:extLst>
          </p:nvPr>
        </p:nvGraphicFramePr>
        <p:xfrm>
          <a:off x="838200" y="1825625"/>
          <a:ext cx="4759518" cy="27940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494822428"/>
              </p:ext>
            </p:extLst>
          </p:nvPr>
        </p:nvGraphicFramePr>
        <p:xfrm>
          <a:off x="5022195" y="1825625"/>
          <a:ext cx="5735920" cy="27940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972706" y="5303363"/>
            <a:ext cx="5776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Please contact us at </a:t>
            </a:r>
            <a:r>
              <a:rPr lang="en-US" dirty="0">
                <a:hlinkClick r:id="rId12"/>
              </a:rPr>
              <a:t>budget@utdallas.edu</a:t>
            </a:r>
            <a:r>
              <a:rPr lang="en-US" dirty="0"/>
              <a:t> for your inquiries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EC0B-F99C-4932-BD73-30B3009BE49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004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1997738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FY22 BUDGET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EC0B-F99C-4932-BD73-30B3009BE49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278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Budget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8127" y="1530062"/>
            <a:ext cx="10515600" cy="4351338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Campus wide operating expense increases</a:t>
            </a:r>
          </a:p>
          <a:p>
            <a:pPr lvl="1"/>
            <a:r>
              <a:rPr lang="en-US" dirty="0"/>
              <a:t>Benefits </a:t>
            </a:r>
            <a:r>
              <a:rPr lang="en-US" dirty="0">
                <a:sym typeface="Wingdings" panose="05000000000000000000" pitchFamily="2" charset="2"/>
              </a:rPr>
              <a:t> TRS increase from 7.5% to 7.75%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Benefits  Medical Insurance increase pending with UT System</a:t>
            </a:r>
            <a:endParaRPr lang="en-US" dirty="0"/>
          </a:p>
          <a:p>
            <a:r>
              <a:rPr lang="en-US" dirty="0"/>
              <a:t>Merit program – TBD – Current discussions in progress. Pending communication from the President.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EC0B-F99C-4932-BD73-30B3009BE49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948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Budget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3848"/>
            <a:ext cx="10799618" cy="47270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/>
              <a:t>Budget Purpose</a:t>
            </a:r>
          </a:p>
          <a:p>
            <a:r>
              <a:rPr lang="en-US" sz="2200" dirty="0"/>
              <a:t>The budget is an annual plan for the university and reflects goals and priorities as result of planning.</a:t>
            </a:r>
          </a:p>
          <a:p>
            <a:r>
              <a:rPr lang="en-US" sz="2200" dirty="0"/>
              <a:t>All budgets must be aligned with the strategic and operating objectives of both UT Dallas and the individual divisions and schools.</a:t>
            </a:r>
          </a:p>
          <a:p>
            <a:pPr marL="0" indent="0">
              <a:buNone/>
            </a:pPr>
            <a:r>
              <a:rPr lang="en-US" sz="2400" b="1" dirty="0"/>
              <a:t>Budget Planning Module (BPM)</a:t>
            </a:r>
          </a:p>
          <a:p>
            <a:r>
              <a:rPr lang="en-US" sz="1600" dirty="0"/>
              <a:t>In Fluid:  Gemini for Departments&gt;Budgeting&gt;Budget by Campus Group </a:t>
            </a:r>
          </a:p>
          <a:p>
            <a:r>
              <a:rPr lang="en-US" sz="1600" dirty="0"/>
              <a:t>For Navigator    </a:t>
            </a:r>
          </a:p>
          <a:p>
            <a:pPr marL="0" indent="0">
              <a:buNone/>
            </a:pPr>
            <a:r>
              <a:rPr lang="en-US" sz="1600" dirty="0"/>
              <a:t>	Navigator&gt;Gemini FMS&gt;Commitment Control Custom&gt;Budget&gt;Budget by Campus Group</a:t>
            </a:r>
            <a:endParaRPr lang="en-US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6881" y="4084585"/>
            <a:ext cx="2152650" cy="35578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277807" y="4084585"/>
            <a:ext cx="484654" cy="355786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EC0B-F99C-4932-BD73-30B3009BE49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639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BPM Process: Phase I – Budget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40" y="1596044"/>
            <a:ext cx="5512724" cy="4691553"/>
          </a:xfrm>
        </p:spPr>
        <p:txBody>
          <a:bodyPr>
            <a:noAutofit/>
          </a:bodyPr>
          <a:lstStyle/>
          <a:p>
            <a:r>
              <a:rPr lang="en-US" sz="1800" dirty="0"/>
              <a:t>Validate funding - cost centers and distribution percent are accurate</a:t>
            </a:r>
          </a:p>
          <a:p>
            <a:r>
              <a:rPr lang="en-US" sz="1800" dirty="0"/>
              <a:t>Review filled and vacant position attributes – salary, job code, FTE, and etc.</a:t>
            </a:r>
          </a:p>
          <a:p>
            <a:r>
              <a:rPr lang="en-US" sz="1800" dirty="0"/>
              <a:t>Review for position or incumbent transfers between or within your campus group(s)</a:t>
            </a:r>
          </a:p>
          <a:p>
            <a:r>
              <a:rPr lang="en-US" sz="1800" dirty="0"/>
              <a:t>Faculty must be appointed for nine months</a:t>
            </a:r>
          </a:p>
          <a:p>
            <a:r>
              <a:rPr lang="en-US" sz="1800" dirty="0"/>
              <a:t>A&amp;P and Classified positions must be appointed for twelve months</a:t>
            </a:r>
          </a:p>
          <a:p>
            <a:r>
              <a:rPr lang="en-US" sz="1800" dirty="0">
                <a:solidFill>
                  <a:schemeClr val="accent2"/>
                </a:solidFill>
              </a:rPr>
              <a:t>When inactivating a filled position in BPM, justification is required.</a:t>
            </a:r>
          </a:p>
          <a:p>
            <a:pPr lvl="1"/>
            <a:r>
              <a:rPr lang="en-US" sz="1600" dirty="0"/>
              <a:t>Add a justification to the notes section or attach documentation in BPM</a:t>
            </a:r>
          </a:p>
          <a:p>
            <a:pPr lvl="1"/>
            <a:r>
              <a:rPr lang="en-US" sz="1600" dirty="0"/>
              <a:t>If justification is not received, position will be re-activated and M&amp;O reduced</a:t>
            </a:r>
          </a:p>
          <a:p>
            <a:endParaRPr lang="en-US" sz="2400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985164" y="1604687"/>
            <a:ext cx="6096000" cy="4430348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Vacant positions must be budgeted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Should reflect last incumbent’s salary or </a:t>
            </a:r>
            <a:r>
              <a:rPr lang="en-US" sz="1600" dirty="0" err="1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ePUR</a:t>
            </a:r>
            <a:r>
              <a:rPr lang="en-US" sz="16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/PRR salary if new position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ED7D3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No positions under clearing cost centers unless Grant related or approved by Budget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ED7D3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State funds should only include Full-Time salaries (funds 2010, 2011)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No Part-Time salaries, Summer salaries, M&amp;O, stipends, supplements, and etc.</a:t>
            </a: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  <a:latin typeface="Segoe UI" panose="020B0502040204020203" pitchFamily="34" charset="0"/>
                <a:ea typeface="Segoe UI Emoji" panose="020B0502040204020203" pitchFamily="34" charset="0"/>
                <a:cs typeface="Segoe UI" panose="020B0502040204020203" pitchFamily="34" charset="0"/>
              </a:rPr>
              <a:t>Service center rate study approved by Accounting will determine entries in BPM</a:t>
            </a:r>
            <a:endParaRPr lang="en-US" dirty="0">
              <a:solidFill>
                <a:schemeClr val="accent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dirty="0">
              <a:latin typeface="Segoe UI" panose="020B0502040204020203" pitchFamily="34" charset="0"/>
              <a:ea typeface="Segoe UI Emoj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EC0B-F99C-4932-BD73-30B3009BE49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624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BPM Process: Phase I – Budget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40" y="1737360"/>
            <a:ext cx="5512724" cy="4691553"/>
          </a:xfrm>
        </p:spPr>
        <p:txBody>
          <a:bodyPr>
            <a:noAutofit/>
          </a:bodyPr>
          <a:lstStyle/>
          <a:p>
            <a:pPr marL="285750" indent="-285750"/>
            <a:r>
              <a:rPr lang="en-US" sz="1800" dirty="0">
                <a:solidFill>
                  <a:schemeClr val="accent2"/>
                </a:solidFill>
              </a:rPr>
              <a:t>Must submit </a:t>
            </a:r>
            <a:r>
              <a:rPr lang="en-US" sz="1800" dirty="0" err="1">
                <a:solidFill>
                  <a:schemeClr val="accent2"/>
                </a:solidFill>
              </a:rPr>
              <a:t>ePARs</a:t>
            </a:r>
            <a:r>
              <a:rPr lang="en-US" sz="1800" dirty="0">
                <a:solidFill>
                  <a:schemeClr val="accent2"/>
                </a:solidFill>
              </a:rPr>
              <a:t> after 9/1 for FY22 funding changes not reflected in BPM</a:t>
            </a:r>
          </a:p>
          <a:p>
            <a:pPr marL="742950" lvl="1" indent="-285750"/>
            <a:r>
              <a:rPr lang="en-US" sz="1600" dirty="0"/>
              <a:t>Reminder:  Two-year DBT ePARs are only for appointments and not for positions</a:t>
            </a:r>
            <a:endParaRPr lang="en-US" sz="1600" dirty="0">
              <a:ea typeface="Segoe UI Emoji" panose="020B0502040204020203" pitchFamily="34" charset="0"/>
            </a:endParaRPr>
          </a:p>
          <a:p>
            <a:pPr marL="342900" indent="-342900"/>
            <a:r>
              <a:rPr lang="en-US" sz="1800" dirty="0">
                <a:ea typeface="Segoe UI Emoji" panose="020B0502040204020203" pitchFamily="34" charset="0"/>
              </a:rPr>
              <a:t>Enter revenue projections</a:t>
            </a:r>
          </a:p>
          <a:p>
            <a:pPr marL="800100" lvl="1" indent="-342900"/>
            <a:r>
              <a:rPr lang="en-US" sz="1600" dirty="0">
                <a:ea typeface="Segoe UI Emoji" panose="020B0502040204020203" pitchFamily="34" charset="0"/>
              </a:rPr>
              <a:t>Budget Office will review revenue projections and might require documentation and/or adjustments</a:t>
            </a:r>
          </a:p>
          <a:p>
            <a:pPr marL="800100" lvl="1" indent="-342900"/>
            <a:r>
              <a:rPr lang="en-US" sz="1600" dirty="0">
                <a:ea typeface="Segoe UI Emoji" panose="020B0502040204020203" pitchFamily="34" charset="0"/>
              </a:rPr>
              <a:t>Tool:  </a:t>
            </a:r>
            <a:r>
              <a:rPr lang="en-US" sz="1600" b="1" u="sng" dirty="0">
                <a:ea typeface="Segoe UI Emoji" panose="020B0502040204020203" pitchFamily="34" charset="0"/>
              </a:rPr>
              <a:t>Five Year Revenue Trend report</a:t>
            </a:r>
          </a:p>
          <a:p>
            <a:pPr marL="457200" lvl="1" indent="0">
              <a:buNone/>
            </a:pPr>
            <a:r>
              <a:rPr lang="en-US" sz="1600" dirty="0">
                <a:ea typeface="Segoe UI Emoji" panose="020B0502040204020203" pitchFamily="34" charset="0"/>
              </a:rPr>
              <a:t>       Fluid:  Gemini for Department&gt;Budgeting&gt;UTD </a:t>
            </a:r>
          </a:p>
          <a:p>
            <a:pPr marL="457200" lvl="1" indent="0">
              <a:buNone/>
            </a:pPr>
            <a:r>
              <a:rPr lang="en-US" sz="1600" dirty="0">
                <a:ea typeface="Segoe UI Emoji" panose="020B0502040204020203" pitchFamily="34" charset="0"/>
              </a:rPr>
              <a:t>          Reporting Console&gt;Budget Related</a:t>
            </a:r>
          </a:p>
        </p:txBody>
      </p:sp>
      <p:sp>
        <p:nvSpPr>
          <p:cNvPr id="7" name="Rectangle 6"/>
          <p:cNvSpPr/>
          <p:nvPr/>
        </p:nvSpPr>
        <p:spPr>
          <a:xfrm>
            <a:off x="5985164" y="1476490"/>
            <a:ext cx="6096000" cy="4430348"/>
          </a:xfrm>
          <a:prstGeom prst="rect">
            <a:avLst/>
          </a:prstGeo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Segoe UI" panose="020B0502040204020203" pitchFamily="34" charset="0"/>
              <a:ea typeface="Segoe UI Emoj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206835" y="1737360"/>
            <a:ext cx="5800437" cy="46915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/>
            <a:r>
              <a:rPr lang="en-US" sz="1800" dirty="0"/>
              <a:t>Other Reports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sz="1600" dirty="0"/>
              <a:t>Fluid: Gemini for Departments&gt;Budgeting&gt;BPM Budget Reports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sz="1600" dirty="0">
                <a:ea typeface="Segoe UI Emoji" panose="020B0502040204020203" pitchFamily="34" charset="0"/>
              </a:rPr>
              <a:t>Navigator: </a:t>
            </a:r>
            <a:r>
              <a:rPr lang="en-US" sz="1600" dirty="0"/>
              <a:t> </a:t>
            </a:r>
          </a:p>
          <a:p>
            <a:pPr marL="0" indent="0">
              <a:buNone/>
            </a:pPr>
            <a:r>
              <a:rPr lang="en-US" sz="1200" dirty="0"/>
              <a:t>	Navigator&gt;Gemini FMS&gt;Commitment Control Custom&gt;                	Budget&gt;Budget Reports</a:t>
            </a:r>
            <a:endParaRPr lang="en-US" sz="1200" b="1" dirty="0"/>
          </a:p>
          <a:p>
            <a:pPr lvl="1"/>
            <a:r>
              <a:rPr lang="en-US" sz="1600" dirty="0"/>
              <a:t>Salary Roster Report</a:t>
            </a:r>
          </a:p>
          <a:p>
            <a:pPr lvl="1"/>
            <a:r>
              <a:rPr lang="en-US" sz="1600" dirty="0"/>
              <a:t>Trial Balance Report</a:t>
            </a:r>
            <a:endParaRPr lang="en-US" sz="1800" dirty="0"/>
          </a:p>
          <a:p>
            <a:r>
              <a:rPr lang="en-US" sz="1800" dirty="0">
                <a:solidFill>
                  <a:schemeClr val="accent2"/>
                </a:solidFill>
              </a:rPr>
              <a:t>BPM Checklist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accent2"/>
                </a:solidFill>
                <a:hlinkClick r:id="rId2"/>
              </a:rPr>
              <a:t>https://finance.utdallas.edu/managing-departmental-finances/budget-development</a:t>
            </a:r>
            <a:r>
              <a:rPr lang="en-US" sz="2000" dirty="0">
                <a:solidFill>
                  <a:schemeClr val="accent2"/>
                </a:solidFill>
                <a:hlinkClick r:id="rId2"/>
              </a:rPr>
              <a:t>/</a:t>
            </a:r>
            <a:endParaRPr lang="en-US" sz="2000" dirty="0">
              <a:solidFill>
                <a:schemeClr val="accent2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1800" b="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2106" y="2630882"/>
            <a:ext cx="2152650" cy="287711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9515607" y="2619496"/>
            <a:ext cx="359149" cy="28771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EC0B-F99C-4932-BD73-30B3009BE49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371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BPM Process: Phase I – Budget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32497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err="1"/>
              <a:t>Reclasses</a:t>
            </a:r>
            <a:r>
              <a:rPr lang="en-US" sz="2400" b="1" dirty="0"/>
              <a:t>/Promotions/Market/Equity Increases </a:t>
            </a:r>
            <a:r>
              <a:rPr lang="en-US" sz="2400" dirty="0"/>
              <a:t>(excluding merit) - </a:t>
            </a:r>
            <a:r>
              <a:rPr lang="en-US" sz="2400" b="1" dirty="0"/>
              <a:t>TBD</a:t>
            </a:r>
            <a:endParaRPr lang="en-US" sz="2400" b="1" i="1" dirty="0"/>
          </a:p>
          <a:p>
            <a:endParaRPr lang="en-US" sz="1400" dirty="0"/>
          </a:p>
          <a:p>
            <a:r>
              <a:rPr lang="en-US" sz="2000" dirty="0"/>
              <a:t>If approved for 9/1/21:</a:t>
            </a:r>
          </a:p>
          <a:p>
            <a:pPr lvl="1"/>
            <a:r>
              <a:rPr lang="en-US" sz="1600" dirty="0"/>
              <a:t>Enter under the Position’s Salary Adjustments column under the BPM Payroll tab</a:t>
            </a:r>
            <a:r>
              <a:rPr lang="en-US" sz="1600" dirty="0">
                <a:sym typeface="Wingdings" panose="05000000000000000000" pitchFamily="2" charset="2"/>
              </a:rPr>
              <a:t>  Merit</a:t>
            </a:r>
          </a:p>
          <a:p>
            <a:pPr lvl="1"/>
            <a:r>
              <a:rPr lang="en-US" sz="1600" dirty="0">
                <a:sym typeface="Wingdings" panose="05000000000000000000" pitchFamily="2" charset="2"/>
              </a:rPr>
              <a:t>Approved </a:t>
            </a:r>
            <a:r>
              <a:rPr lang="en-US" sz="1600" dirty="0" err="1">
                <a:sym typeface="Wingdings" panose="05000000000000000000" pitchFamily="2" charset="2"/>
              </a:rPr>
              <a:t>ePUR</a:t>
            </a:r>
            <a:r>
              <a:rPr lang="en-US" sz="1600" dirty="0">
                <a:sym typeface="Wingdings" panose="05000000000000000000" pitchFamily="2" charset="2"/>
              </a:rPr>
              <a:t>/PRR should be available or approval documentation should be attached in BPM</a:t>
            </a:r>
          </a:p>
          <a:p>
            <a:pPr lvl="1"/>
            <a:endParaRPr lang="en-US" sz="1100" dirty="0">
              <a:sym typeface="Wingdings" panose="05000000000000000000" pitchFamily="2" charset="2"/>
            </a:endParaRPr>
          </a:p>
          <a:p>
            <a:r>
              <a:rPr lang="en-US" sz="2000" dirty="0">
                <a:sym typeface="Wingdings" panose="05000000000000000000" pitchFamily="2" charset="2"/>
              </a:rPr>
              <a:t>If not approved but would like to set aside funding:</a:t>
            </a:r>
            <a:endParaRPr lang="en-US" sz="1600" b="1" dirty="0">
              <a:solidFill>
                <a:schemeClr val="accent2"/>
              </a:solidFill>
            </a:endParaRPr>
          </a:p>
          <a:p>
            <a:pPr lvl="1"/>
            <a:r>
              <a:rPr lang="en-US" sz="1600" dirty="0"/>
              <a:t>Add to reserves under the BPM Cost Center Detail tab</a:t>
            </a:r>
            <a:r>
              <a:rPr lang="en-US" sz="1600" dirty="0">
                <a:sym typeface="Wingdings" panose="05000000000000000000" pitchFamily="2" charset="2"/>
              </a:rPr>
              <a:t> </a:t>
            </a:r>
            <a:r>
              <a:rPr lang="en-US" sz="1600" dirty="0"/>
              <a:t> </a:t>
            </a:r>
            <a:r>
              <a:rPr lang="en-US" sz="1600" dirty="0">
                <a:sym typeface="Wingdings" panose="05000000000000000000" pitchFamily="2" charset="2"/>
              </a:rPr>
              <a:t>Budget FY – Sal</a:t>
            </a:r>
          </a:p>
          <a:p>
            <a:pPr lvl="3"/>
            <a:r>
              <a:rPr lang="en-US" sz="1600" dirty="0">
                <a:sym typeface="Wingdings" panose="05000000000000000000" pitchFamily="2" charset="2"/>
              </a:rPr>
              <a:t>Job Titles with A  A &amp; P Lump Sum A5011</a:t>
            </a:r>
          </a:p>
          <a:p>
            <a:pPr lvl="3"/>
            <a:r>
              <a:rPr lang="en-US" sz="1600" dirty="0">
                <a:sym typeface="Wingdings" panose="05000000000000000000" pitchFamily="2" charset="2"/>
              </a:rPr>
              <a:t>Job Titles with F  Faculty Lump Sum A5021</a:t>
            </a:r>
          </a:p>
          <a:p>
            <a:pPr lvl="3"/>
            <a:r>
              <a:rPr lang="en-US" sz="1600" dirty="0">
                <a:sym typeface="Wingdings" panose="05000000000000000000" pitchFamily="2" charset="2"/>
              </a:rPr>
              <a:t>Job Titles with C  Classified Lump Sum A5041</a:t>
            </a:r>
          </a:p>
          <a:p>
            <a:pPr lvl="3"/>
            <a:endParaRPr lang="en-US" sz="1100" dirty="0">
              <a:sym typeface="Wingdings" panose="05000000000000000000" pitchFamily="2" charset="2"/>
            </a:endParaRPr>
          </a:p>
          <a:p>
            <a:r>
              <a:rPr lang="en-US" sz="2000" dirty="0">
                <a:sym typeface="Wingdings" panose="05000000000000000000" pitchFamily="2" charset="2"/>
              </a:rPr>
              <a:t>No BPM job code changes unless position has an approval through an </a:t>
            </a:r>
            <a:r>
              <a:rPr lang="en-US" sz="2000" dirty="0" err="1">
                <a:sym typeface="Wingdings" panose="05000000000000000000" pitchFamily="2" charset="2"/>
              </a:rPr>
              <a:t>ePAR</a:t>
            </a:r>
            <a:r>
              <a:rPr lang="en-US" sz="2000" dirty="0">
                <a:sym typeface="Wingdings" panose="05000000000000000000" pitchFamily="2" charset="2"/>
              </a:rPr>
              <a:t>/</a:t>
            </a:r>
            <a:r>
              <a:rPr lang="en-US" sz="2000" dirty="0" err="1">
                <a:sym typeface="Wingdings" panose="05000000000000000000" pitchFamily="2" charset="2"/>
              </a:rPr>
              <a:t>ePUR</a:t>
            </a:r>
            <a:r>
              <a:rPr lang="en-US" sz="2000" dirty="0">
                <a:sym typeface="Wingdings" panose="05000000000000000000" pitchFamily="2" charset="2"/>
              </a:rPr>
              <a:t>/PRR</a:t>
            </a:r>
          </a:p>
          <a:p>
            <a:pPr marL="457200" lvl="1" indent="0">
              <a:buNone/>
            </a:pPr>
            <a:endParaRPr lang="en-US" sz="800" b="1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EC0B-F99C-4932-BD73-30B3009BE496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268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14948</TotalTime>
  <Words>1406</Words>
  <Application>Microsoft Office PowerPoint</Application>
  <PresentationFormat>Widescreen</PresentationFormat>
  <Paragraphs>236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Segoe UI</vt:lpstr>
      <vt:lpstr>Segoe UI Semibold</vt:lpstr>
      <vt:lpstr>Office Theme</vt:lpstr>
      <vt:lpstr>FY22 BUDGET DEVELOPMENT</vt:lpstr>
      <vt:lpstr>Agenda</vt:lpstr>
      <vt:lpstr>Budget and Resource Planning</vt:lpstr>
      <vt:lpstr>FY22 BUDGET</vt:lpstr>
      <vt:lpstr>Budget Overview</vt:lpstr>
      <vt:lpstr>Budget Process</vt:lpstr>
      <vt:lpstr>BPM Process: Phase I – Budget Development</vt:lpstr>
      <vt:lpstr>BPM Process: Phase I – Budget Development</vt:lpstr>
      <vt:lpstr>BPM Process: Phase I – Budget Development</vt:lpstr>
      <vt:lpstr>BPM Process: Phase I – Budget Development</vt:lpstr>
      <vt:lpstr>BPM Process: Phase I – Budget Development</vt:lpstr>
      <vt:lpstr>BPM Process: Phase II – Merit</vt:lpstr>
      <vt:lpstr>Budget Calendar (Tentative)</vt:lpstr>
      <vt:lpstr>Budget Calendar (Tentative) - Overview</vt:lpstr>
      <vt:lpstr>BPM – What is New?</vt:lpstr>
      <vt:lpstr>BPM – What is New?</vt:lpstr>
      <vt:lpstr>BPM Training Session</vt:lpstr>
      <vt:lpstr>Projects in Progress</vt:lpstr>
      <vt:lpstr>Questions?</vt:lpstr>
    </vt:vector>
  </TitlesOfParts>
  <Company>University of Texas at Dallas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Matthews, Barbi</dc:creator>
  <cp:lastModifiedBy>Anita Zeiler</cp:lastModifiedBy>
  <cp:revision>279</cp:revision>
  <cp:lastPrinted>2020-03-03T23:25:28Z</cp:lastPrinted>
  <dcterms:created xsi:type="dcterms:W3CDTF">2018-01-30T19:25:24Z</dcterms:created>
  <dcterms:modified xsi:type="dcterms:W3CDTF">2021-03-31T20:09:45Z</dcterms:modified>
</cp:coreProperties>
</file>